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8"/>
  </p:notesMasterIdLst>
  <p:sldIdLst>
    <p:sldId id="2147483198" r:id="rId5"/>
    <p:sldId id="2147483199" r:id="rId6"/>
    <p:sldId id="214748338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DC4D1D-6723-6A66-65F5-2B164B57908C}" v="2" dt="2025-07-09T22:34:24.1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2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amedali, Mohamed" userId="S::mohamed.mohamedali@accenture.com::c34bb293-32f5-4b81-974b-dd0646678ac5" providerId="AD" clId="Web-{03B542AB-0087-A18E-6DD3-9BF9A40033F4}"/>
    <pc:docChg chg="addSld delSld modSld">
      <pc:chgData name="Mohamedali, Mohamed" userId="S::mohamed.mohamedali@accenture.com::c34bb293-32f5-4b81-974b-dd0646678ac5" providerId="AD" clId="Web-{03B542AB-0087-A18E-6DD3-9BF9A40033F4}" dt="2025-06-30T22:34:05.235" v="4"/>
      <pc:docMkLst>
        <pc:docMk/>
      </pc:docMkLst>
      <pc:sldChg chg="del">
        <pc:chgData name="Mohamedali, Mohamed" userId="S::mohamed.mohamedali@accenture.com::c34bb293-32f5-4b81-974b-dd0646678ac5" providerId="AD" clId="Web-{03B542AB-0087-A18E-6DD3-9BF9A40033F4}" dt="2025-06-30T22:34:05.235" v="4"/>
        <pc:sldMkLst>
          <pc:docMk/>
          <pc:sldMk cId="719639860" sldId="2147483381"/>
        </pc:sldMkLst>
      </pc:sldChg>
      <pc:sldChg chg="modSp add">
        <pc:chgData name="Mohamedali, Mohamed" userId="S::mohamed.mohamedali@accenture.com::c34bb293-32f5-4b81-974b-dd0646678ac5" providerId="AD" clId="Web-{03B542AB-0087-A18E-6DD3-9BF9A40033F4}" dt="2025-06-30T22:33:57.251" v="3" actId="1076"/>
        <pc:sldMkLst>
          <pc:docMk/>
          <pc:sldMk cId="3667086309" sldId="2147483382"/>
        </pc:sldMkLst>
      </pc:sldChg>
    </pc:docChg>
  </pc:docChgLst>
  <pc:docChgLst>
    <pc:chgData name="Mohamedali, Mohamed" userId="S::mohamed.mohamedali@accenture.com::c34bb293-32f5-4b81-974b-dd0646678ac5" providerId="AD" clId="Web-{43B2E6E8-317A-25CC-8F0D-96B4B8B11C0E}"/>
    <pc:docChg chg="addSld delSld">
      <pc:chgData name="Mohamedali, Mohamed" userId="S::mohamed.mohamedali@accenture.com::c34bb293-32f5-4b81-974b-dd0646678ac5" providerId="AD" clId="Web-{43B2E6E8-317A-25CC-8F0D-96B4B8B11C0E}" dt="2025-07-07T22:15:06.325" v="1"/>
      <pc:docMkLst>
        <pc:docMk/>
      </pc:docMkLst>
      <pc:sldChg chg="add">
        <pc:chgData name="Mohamedali, Mohamed" userId="S::mohamed.mohamedali@accenture.com::c34bb293-32f5-4b81-974b-dd0646678ac5" providerId="AD" clId="Web-{43B2E6E8-317A-25CC-8F0D-96B4B8B11C0E}" dt="2025-07-07T22:14:49.888" v="0"/>
        <pc:sldMkLst>
          <pc:docMk/>
          <pc:sldMk cId="719639860" sldId="2147483381"/>
        </pc:sldMkLst>
      </pc:sldChg>
      <pc:sldChg chg="del">
        <pc:chgData name="Mohamedali, Mohamed" userId="S::mohamed.mohamedali@accenture.com::c34bb293-32f5-4b81-974b-dd0646678ac5" providerId="AD" clId="Web-{43B2E6E8-317A-25CC-8F0D-96B4B8B11C0E}" dt="2025-07-07T22:15:06.325" v="1"/>
        <pc:sldMkLst>
          <pc:docMk/>
          <pc:sldMk cId="3667086309" sldId="2147483382"/>
        </pc:sldMkLst>
      </pc:sldChg>
    </pc:docChg>
  </pc:docChgLst>
  <pc:docChgLst>
    <pc:chgData name="Mohamedali, Mohamed" userId="S::mohamed.mohamedali@accenture.com::c34bb293-32f5-4b81-974b-dd0646678ac5" providerId="AD" clId="Web-{88DC4D1D-6723-6A66-65F5-2B164B57908C}"/>
    <pc:docChg chg="addSld delSld">
      <pc:chgData name="Mohamedali, Mohamed" userId="S::mohamed.mohamedali@accenture.com::c34bb293-32f5-4b81-974b-dd0646678ac5" providerId="AD" clId="Web-{88DC4D1D-6723-6A66-65F5-2B164B57908C}" dt="2025-07-09T22:34:24.160" v="1"/>
      <pc:docMkLst>
        <pc:docMk/>
      </pc:docMkLst>
      <pc:sldChg chg="del">
        <pc:chgData name="Mohamedali, Mohamed" userId="S::mohamed.mohamedali@accenture.com::c34bb293-32f5-4b81-974b-dd0646678ac5" providerId="AD" clId="Web-{88DC4D1D-6723-6A66-65F5-2B164B57908C}" dt="2025-07-09T22:34:24.160" v="1"/>
        <pc:sldMkLst>
          <pc:docMk/>
          <pc:sldMk cId="719639860" sldId="2147483381"/>
        </pc:sldMkLst>
      </pc:sldChg>
      <pc:sldChg chg="add">
        <pc:chgData name="Mohamedali, Mohamed" userId="S::mohamed.mohamedali@accenture.com::c34bb293-32f5-4b81-974b-dd0646678ac5" providerId="AD" clId="Web-{88DC4D1D-6723-6A66-65F5-2B164B57908C}" dt="2025-07-09T22:33:55.551" v="0"/>
        <pc:sldMkLst>
          <pc:docMk/>
          <pc:sldMk cId="3729068988" sldId="214748338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5D893-3186-4A98-A00C-D2A4F7081130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CCB7F-850E-4A87-B5B0-16A3FE0B3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45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2203F-7E00-B6F7-147C-383F992F3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685CA2-0796-83DF-8E1B-43FACB2675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5ACCF8-D4AB-20F8-7387-24F40DE8D2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8E8A7-CFF5-97E3-5B00-8E74158D43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DA65AD-5A8D-4118-97FC-24037657BE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128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87FC3-4134-0A45-A895-124911500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9E4356-88F5-88F8-8BF1-F8D0DF9A5D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54EA42-5620-E9E5-12E7-F85A2C35FB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E07E8B-652A-A05E-5EE9-C936203D6E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DA65AD-5A8D-4118-97FC-24037657BE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130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82101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60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585886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60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253783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60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: no h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ptos SemiBold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941932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Sans Display" pitchFamily="2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Sans Display" pitchFamily="2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16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61" r:id="rId4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Sans Display" pitchFamily="2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Sans Display" pitchFamily="2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26" Type="http://schemas.openxmlformats.org/officeDocument/2006/relationships/image" Target="../media/image27.png"/><Relationship Id="rId3" Type="http://schemas.openxmlformats.org/officeDocument/2006/relationships/image" Target="../media/image1.png"/><Relationship Id="rId21" Type="http://schemas.openxmlformats.org/officeDocument/2006/relationships/image" Target="../media/image22.png"/><Relationship Id="rId34" Type="http://schemas.openxmlformats.org/officeDocument/2006/relationships/image" Target="../media/image35.sv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svg"/><Relationship Id="rId20" Type="http://schemas.openxmlformats.org/officeDocument/2006/relationships/image" Target="../media/image21.sv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25.svg"/><Relationship Id="rId32" Type="http://schemas.openxmlformats.org/officeDocument/2006/relationships/image" Target="../media/image33.sv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svg"/><Relationship Id="rId36" Type="http://schemas.openxmlformats.org/officeDocument/2006/relationships/image" Target="../media/image37.svg"/><Relationship Id="rId10" Type="http://schemas.openxmlformats.org/officeDocument/2006/relationships/image" Target="../media/image11.sv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" Type="http://schemas.openxmlformats.org/officeDocument/2006/relationships/image" Target="../media/image2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23.svg"/><Relationship Id="rId27" Type="http://schemas.openxmlformats.org/officeDocument/2006/relationships/image" Target="../media/image28.png"/><Relationship Id="rId30" Type="http://schemas.openxmlformats.org/officeDocument/2006/relationships/image" Target="../media/image31.svg"/><Relationship Id="rId35" Type="http://schemas.openxmlformats.org/officeDocument/2006/relationships/image" Target="../media/image36.png"/><Relationship Id="rId8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58934D-56ED-B183-6B64-B2EBD5F37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523;p32">
            <a:extLst>
              <a:ext uri="{FF2B5EF4-FFF2-40B4-BE49-F238E27FC236}">
                <a16:creationId xmlns:a16="http://schemas.microsoft.com/office/drawing/2014/main" id="{064BCB23-3D29-BEE2-CD9C-A2229633AEDC}"/>
              </a:ext>
            </a:extLst>
          </p:cNvPr>
          <p:cNvSpPr/>
          <p:nvPr/>
        </p:nvSpPr>
        <p:spPr>
          <a:xfrm>
            <a:off x="8603286" y="772316"/>
            <a:ext cx="3057248" cy="848737"/>
          </a:xfrm>
          <a:prstGeom prst="roundRect">
            <a:avLst>
              <a:gd name="adj" fmla="val 9670"/>
            </a:avLst>
          </a:prstGeom>
          <a:solidFill>
            <a:srgbClr val="FFFFFF">
              <a:lumMod val="95000"/>
            </a:srgbClr>
          </a:solidFill>
          <a:ln>
            <a:noFill/>
          </a:ln>
        </p:spPr>
        <p:txBody>
          <a:bodyPr spcFirstLastPara="1" wrap="square" lIns="0" tIns="121837" rIns="0" bIns="121837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 Regular" panose="020B0503030202060203" pitchFamily="34" charset="77"/>
              <a:ea typeface="DM Sans 14pt"/>
              <a:cs typeface="DM Sans 14pt"/>
              <a:sym typeface="DM San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1F480F1-D6AA-CA41-7A38-2725B48F643F}"/>
              </a:ext>
            </a:extLst>
          </p:cNvPr>
          <p:cNvCxnSpPr>
            <a:cxnSpLocks/>
          </p:cNvCxnSpPr>
          <p:nvPr/>
        </p:nvCxnSpPr>
        <p:spPr>
          <a:xfrm>
            <a:off x="10086972" y="776224"/>
            <a:ext cx="0" cy="848737"/>
          </a:xfrm>
          <a:prstGeom prst="line">
            <a:avLst/>
          </a:prstGeom>
          <a:noFill/>
          <a:ln w="6350" cap="flat" cmpd="sng" algn="ctr">
            <a:solidFill>
              <a:srgbClr val="E6E6DC"/>
            </a:solidFill>
            <a:prstDash val="solid"/>
            <a:miter lim="800000"/>
          </a:ln>
          <a:effectLst/>
        </p:spPr>
      </p:cxnSp>
      <p:sp>
        <p:nvSpPr>
          <p:cNvPr id="12" name="Google Shape;498;p32">
            <a:extLst>
              <a:ext uri="{FF2B5EF4-FFF2-40B4-BE49-F238E27FC236}">
                <a16:creationId xmlns:a16="http://schemas.microsoft.com/office/drawing/2014/main" id="{67776452-5A4F-6629-97E3-BB3AD889EEB4}"/>
              </a:ext>
            </a:extLst>
          </p:cNvPr>
          <p:cNvSpPr/>
          <p:nvPr/>
        </p:nvSpPr>
        <p:spPr>
          <a:xfrm>
            <a:off x="700558" y="1738027"/>
            <a:ext cx="2942106" cy="2056088"/>
          </a:xfrm>
          <a:prstGeom prst="roundRect">
            <a:avLst>
              <a:gd name="adj" fmla="val 4215"/>
            </a:avLst>
          </a:prstGeom>
          <a:solidFill>
            <a:srgbClr val="DDEEF9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80" tIns="18288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7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  <a:sym typeface="DM Sans Light"/>
              </a:rPr>
              <a:t>Supervisors manually create shift plans using HR, ERP, and production data, often resulting in staffing mismatches from absences, demand shifts, or equipment issues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Google Shape;523;p32">
            <a:extLst>
              <a:ext uri="{FF2B5EF4-FFF2-40B4-BE49-F238E27FC236}">
                <a16:creationId xmlns:a16="http://schemas.microsoft.com/office/drawing/2014/main" id="{8AD0CF8F-6B7B-824D-3DAD-78434F853C6F}"/>
              </a:ext>
            </a:extLst>
          </p:cNvPr>
          <p:cNvSpPr/>
          <p:nvPr/>
        </p:nvSpPr>
        <p:spPr>
          <a:xfrm>
            <a:off x="883241" y="1904766"/>
            <a:ext cx="574433" cy="242052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>
            <a:noFill/>
          </a:ln>
        </p:spPr>
        <p:txBody>
          <a:bodyPr spcFirstLastPara="1" wrap="square" lIns="0" tIns="121837" rIns="0" bIns="121837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From</a:t>
            </a:r>
          </a:p>
        </p:txBody>
      </p:sp>
      <p:sp>
        <p:nvSpPr>
          <p:cNvPr id="15" name="Google Shape;498;p32">
            <a:extLst>
              <a:ext uri="{FF2B5EF4-FFF2-40B4-BE49-F238E27FC236}">
                <a16:creationId xmlns:a16="http://schemas.microsoft.com/office/drawing/2014/main" id="{A23C3571-4291-51B1-4292-38ED6642832D}"/>
              </a:ext>
            </a:extLst>
          </p:cNvPr>
          <p:cNvSpPr/>
          <p:nvPr/>
        </p:nvSpPr>
        <p:spPr>
          <a:xfrm>
            <a:off x="3754550" y="1738027"/>
            <a:ext cx="2243664" cy="4802915"/>
          </a:xfrm>
          <a:prstGeom prst="roundRect">
            <a:avLst>
              <a:gd name="adj" fmla="val 3353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/>
                <a:ea typeface="DM Sans 14pt SemiBold"/>
                <a:cs typeface="Segoe Sans Display"/>
                <a:sym typeface="DM Sans Light"/>
              </a:rPr>
              <a:t>Current Workflow Challenges</a:t>
            </a: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/>
              <a:ea typeface="DM Sans 14pt SemiBold"/>
              <a:cs typeface="Segoe Sans Display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DM Sans 14pt Light"/>
              <a:cs typeface="Segoe Sans Display" pitchFamily="2" charset="0"/>
              <a:sym typeface="DM Sans Light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  <a:sym typeface="DM Sans Light"/>
              </a:rPr>
              <a:t>Manual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/>
                <a:ea typeface="+mn-lt"/>
                <a:cs typeface="Segoe UI"/>
                <a:sym typeface="DM Sans Light"/>
              </a:rPr>
              <a:t>aggregation of rosters, skills, and absentee data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  <a:sym typeface="DM Sans Light"/>
              </a:rPr>
              <a:t>doesn’t scale with fluctuating demand and availability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DM Sans 14pt Light"/>
              <a:cs typeface="Segoe Sans Display" pitchFamily="2" charset="0"/>
              <a:sym typeface="DM Sans Light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  <a:sym typeface="DM Sans Light"/>
              </a:rPr>
              <a:t>Lack of real-time data on absenteeism and machine readiness causes delays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Sans Display" pitchFamily="2" charset="0"/>
              <a:ea typeface="DM Sans 14pt Light"/>
              <a:cs typeface="Segoe Sans Display" pitchFamily="2" charset="0"/>
              <a:sym typeface="DM Sans Light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  <a:sym typeface="DM Sans Light"/>
              </a:rPr>
              <a:t>Overstaffing or understaffing impacts labor costs and output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DM Sans 14pt Light"/>
              <a:cs typeface="Segoe Sans Display" pitchFamily="2" charset="0"/>
              <a:sym typeface="DM Sans Light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</a:rPr>
              <a:t>Reactive shift adjustments are slow and prone to errors</a:t>
            </a:r>
            <a:endParaRPr kumimoji="0" lang="en-DE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lt"/>
              <a:cs typeface="+mn-lt"/>
              <a:sym typeface="Inter"/>
            </a:endParaRPr>
          </a:p>
        </p:txBody>
      </p:sp>
      <p:sp>
        <p:nvSpPr>
          <p:cNvPr id="17" name="Google Shape;498;p32">
            <a:extLst>
              <a:ext uri="{FF2B5EF4-FFF2-40B4-BE49-F238E27FC236}">
                <a16:creationId xmlns:a16="http://schemas.microsoft.com/office/drawing/2014/main" id="{3142B32A-2941-A7DB-D8CE-2BF324C4E863}"/>
              </a:ext>
            </a:extLst>
          </p:cNvPr>
          <p:cNvSpPr/>
          <p:nvPr/>
        </p:nvSpPr>
        <p:spPr>
          <a:xfrm>
            <a:off x="6108367" y="1738027"/>
            <a:ext cx="2339831" cy="4805115"/>
          </a:xfrm>
          <a:prstGeom prst="roundRect">
            <a:avLst>
              <a:gd name="adj" fmla="val 4215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Key Features</a:t>
            </a:r>
          </a:p>
        </p:txBody>
      </p:sp>
      <p:sp>
        <p:nvSpPr>
          <p:cNvPr id="18" name="Google Shape;523;p32">
            <a:extLst>
              <a:ext uri="{FF2B5EF4-FFF2-40B4-BE49-F238E27FC236}">
                <a16:creationId xmlns:a16="http://schemas.microsoft.com/office/drawing/2014/main" id="{95283253-751F-308F-8E10-EF6A5CBEABC2}"/>
              </a:ext>
            </a:extLst>
          </p:cNvPr>
          <p:cNvSpPr/>
          <p:nvPr/>
        </p:nvSpPr>
        <p:spPr>
          <a:xfrm>
            <a:off x="6248885" y="2233079"/>
            <a:ext cx="2066440" cy="564659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  <a:sym typeface="DM Sans"/>
              </a:rPr>
              <a:t>Ingests labor rosters, skills matrix, absentee data, and shift rules from HR and ERP systems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Google Shape;523;p32">
            <a:extLst>
              <a:ext uri="{FF2B5EF4-FFF2-40B4-BE49-F238E27FC236}">
                <a16:creationId xmlns:a16="http://schemas.microsoft.com/office/drawing/2014/main" id="{4E61F4E4-5459-BC0C-D482-2D798B1F33D0}"/>
              </a:ext>
            </a:extLst>
          </p:cNvPr>
          <p:cNvSpPr/>
          <p:nvPr/>
        </p:nvSpPr>
        <p:spPr>
          <a:xfrm>
            <a:off x="6229343" y="3550264"/>
            <a:ext cx="2099734" cy="564659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  <a:sym typeface="DM Sans"/>
              </a:rPr>
              <a:t>Recommends optimal shift schedules and flags under- or over-staffing risks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3" name="Google Shape;519;p32">
            <a:extLst>
              <a:ext uri="{FF2B5EF4-FFF2-40B4-BE49-F238E27FC236}">
                <a16:creationId xmlns:a16="http://schemas.microsoft.com/office/drawing/2014/main" id="{B5DB10FA-0737-F653-E6F6-2D1F62FA3EFE}"/>
              </a:ext>
            </a:extLst>
          </p:cNvPr>
          <p:cNvSpPr txBox="1"/>
          <p:nvPr/>
        </p:nvSpPr>
        <p:spPr>
          <a:xfrm>
            <a:off x="774440" y="4615424"/>
            <a:ext cx="2858865" cy="1925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03" tIns="60868" rIns="121803" bIns="60868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Variable Display" pitchFamily="2" charset="0"/>
                <a:ea typeface="DM Sans 14pt Light"/>
                <a:cs typeface="Segoe UI Variable Display" pitchFamily="2" charset="0"/>
                <a:sym typeface="DM Sans Light"/>
              </a:rPr>
              <a:t>AI Agent drives real-time intent identification, intelligent routing, and hyper-personalized recommendations 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Variable Display" pitchFamily="2" charset="0"/>
              <a:ea typeface="DM Sans 14pt Light"/>
              <a:cs typeface="Segoe UI Variable Display" pitchFamily="2" charset="0"/>
              <a:sym typeface="DM Sans Light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3DC5F04-0FB0-68E9-B9C0-2DB4F5A93236}"/>
              </a:ext>
            </a:extLst>
          </p:cNvPr>
          <p:cNvCxnSpPr>
            <a:cxnSpLocks/>
          </p:cNvCxnSpPr>
          <p:nvPr/>
        </p:nvCxnSpPr>
        <p:spPr>
          <a:xfrm>
            <a:off x="2180838" y="3794114"/>
            <a:ext cx="0" cy="156629"/>
          </a:xfrm>
          <a:prstGeom prst="line">
            <a:avLst/>
          </a:prstGeom>
          <a:noFill/>
          <a:ln w="12700" cap="flat" cmpd="sng" algn="ctr">
            <a:solidFill>
              <a:srgbClr val="0078D4"/>
            </a:solidFill>
            <a:prstDash val="solid"/>
            <a:miter lim="800000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6AEB2EF-D1E7-1DDB-4011-676F136535E3}"/>
              </a:ext>
            </a:extLst>
          </p:cNvPr>
          <p:cNvSpPr txBox="1"/>
          <p:nvPr/>
        </p:nvSpPr>
        <p:spPr>
          <a:xfrm>
            <a:off x="11007097" y="574718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Google Shape;498;p32">
            <a:extLst>
              <a:ext uri="{FF2B5EF4-FFF2-40B4-BE49-F238E27FC236}">
                <a16:creationId xmlns:a16="http://schemas.microsoft.com/office/drawing/2014/main" id="{890DA81C-20F3-80A7-C9C4-C70B7BE8A12F}"/>
              </a:ext>
            </a:extLst>
          </p:cNvPr>
          <p:cNvSpPr/>
          <p:nvPr/>
        </p:nvSpPr>
        <p:spPr>
          <a:xfrm>
            <a:off x="8571262" y="4604894"/>
            <a:ext cx="3070162" cy="1948963"/>
          </a:xfrm>
          <a:prstGeom prst="roundRect">
            <a:avLst>
              <a:gd name="adj" fmla="val 4215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Key User(s)</a:t>
            </a:r>
          </a:p>
        </p:txBody>
      </p:sp>
      <p:sp>
        <p:nvSpPr>
          <p:cNvPr id="26" name="Google Shape;516;p32">
            <a:extLst>
              <a:ext uri="{FF2B5EF4-FFF2-40B4-BE49-F238E27FC236}">
                <a16:creationId xmlns:a16="http://schemas.microsoft.com/office/drawing/2014/main" id="{C3EC6B15-02AA-4BBF-BD63-E89B208186F7}"/>
              </a:ext>
            </a:extLst>
          </p:cNvPr>
          <p:cNvSpPr/>
          <p:nvPr/>
        </p:nvSpPr>
        <p:spPr>
          <a:xfrm>
            <a:off x="8682389" y="5023500"/>
            <a:ext cx="1283109" cy="636112"/>
          </a:xfrm>
          <a:prstGeom prst="roundRect">
            <a:avLst>
              <a:gd name="adj" fmla="val 15197"/>
            </a:avLst>
          </a:prstGeom>
          <a:solidFill>
            <a:srgbClr val="F7F7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  <a:sym typeface="DM Sans Medium"/>
              </a:rPr>
              <a:t>Shift Planner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Google Shape;498;p32">
            <a:extLst>
              <a:ext uri="{FF2B5EF4-FFF2-40B4-BE49-F238E27FC236}">
                <a16:creationId xmlns:a16="http://schemas.microsoft.com/office/drawing/2014/main" id="{91B66C5A-91B2-DE6D-BBBE-F3E5F965C26A}"/>
              </a:ext>
            </a:extLst>
          </p:cNvPr>
          <p:cNvSpPr/>
          <p:nvPr/>
        </p:nvSpPr>
        <p:spPr>
          <a:xfrm>
            <a:off x="8571264" y="1740227"/>
            <a:ext cx="3070161" cy="2766708"/>
          </a:xfrm>
          <a:prstGeom prst="roundRect">
            <a:avLst>
              <a:gd name="adj" fmla="val 2947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Business Impact</a:t>
            </a:r>
          </a:p>
        </p:txBody>
      </p:sp>
      <p:sp>
        <p:nvSpPr>
          <p:cNvPr id="4" name="Google Shape;506;p32">
            <a:extLst>
              <a:ext uri="{FF2B5EF4-FFF2-40B4-BE49-F238E27FC236}">
                <a16:creationId xmlns:a16="http://schemas.microsoft.com/office/drawing/2014/main" id="{5882EFED-DB6A-9E8C-7197-AE4AB2D2D67F}"/>
              </a:ext>
            </a:extLst>
          </p:cNvPr>
          <p:cNvSpPr/>
          <p:nvPr/>
        </p:nvSpPr>
        <p:spPr>
          <a:xfrm>
            <a:off x="8982034" y="835703"/>
            <a:ext cx="736840" cy="185365"/>
          </a:xfrm>
          <a:prstGeom prst="roundRect">
            <a:avLst>
              <a:gd name="adj" fmla="val 7496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ExtraLight"/>
                <a:cs typeface="Segoe Sans Display" pitchFamily="2" charset="0"/>
                <a:sym typeface="DM Sans ExtraLight"/>
              </a:rPr>
              <a:t>Subfunction</a:t>
            </a:r>
          </a:p>
        </p:txBody>
      </p:sp>
      <p:sp>
        <p:nvSpPr>
          <p:cNvPr id="44" name="Google Shape;506;p32">
            <a:extLst>
              <a:ext uri="{FF2B5EF4-FFF2-40B4-BE49-F238E27FC236}">
                <a16:creationId xmlns:a16="http://schemas.microsoft.com/office/drawing/2014/main" id="{EAB3D0EE-0BE5-BF9F-3F88-ED4B3388398A}"/>
              </a:ext>
            </a:extLst>
          </p:cNvPr>
          <p:cNvSpPr/>
          <p:nvPr/>
        </p:nvSpPr>
        <p:spPr>
          <a:xfrm>
            <a:off x="8955020" y="1335780"/>
            <a:ext cx="790869" cy="127961"/>
          </a:xfrm>
          <a:prstGeom prst="roundRect">
            <a:avLst>
              <a:gd name="adj" fmla="val 7496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/>
                <a:ea typeface="DM Sans 14pt ExtraLight"/>
                <a:cs typeface="Segoe Sans Display"/>
                <a:sym typeface="DM Sans ExtraLight"/>
              </a:rPr>
              <a:t>Hi-Tech, Industrial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 pitchFamily="2" charset="0"/>
              <a:ea typeface="DM Sans 14pt ExtraLight"/>
              <a:cs typeface="Segoe Sans Display" pitchFamily="2" charset="0"/>
            </a:endParaRPr>
          </a:p>
        </p:txBody>
      </p:sp>
      <p:grpSp>
        <p:nvGrpSpPr>
          <p:cNvPr id="66" name="Google Shape;2181;p75">
            <a:extLst>
              <a:ext uri="{FF2B5EF4-FFF2-40B4-BE49-F238E27FC236}">
                <a16:creationId xmlns:a16="http://schemas.microsoft.com/office/drawing/2014/main" id="{62F1466D-325C-EF1C-67AC-1124D1E97F58}"/>
              </a:ext>
            </a:extLst>
          </p:cNvPr>
          <p:cNvGrpSpPr/>
          <p:nvPr/>
        </p:nvGrpSpPr>
        <p:grpSpPr>
          <a:xfrm>
            <a:off x="9247193" y="1055887"/>
            <a:ext cx="206522" cy="260407"/>
            <a:chOff x="2436" y="1723"/>
            <a:chExt cx="355" cy="426"/>
          </a:xfrm>
          <a:solidFill>
            <a:srgbClr val="0078D4"/>
          </a:solidFill>
        </p:grpSpPr>
        <p:sp>
          <p:nvSpPr>
            <p:cNvPr id="67" name="Google Shape;2182;p75">
              <a:extLst>
                <a:ext uri="{FF2B5EF4-FFF2-40B4-BE49-F238E27FC236}">
                  <a16:creationId xmlns:a16="http://schemas.microsoft.com/office/drawing/2014/main" id="{CFDF52B1-2382-FD55-7C24-A79800BCAE7A}"/>
                </a:ext>
              </a:extLst>
            </p:cNvPr>
            <p:cNvSpPr/>
            <p:nvPr/>
          </p:nvSpPr>
          <p:spPr>
            <a:xfrm>
              <a:off x="2436" y="1777"/>
              <a:ext cx="355" cy="372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234" y="252"/>
                  </a:moveTo>
                  <a:cubicBezTo>
                    <a:pt x="6" y="252"/>
                    <a:pt x="6" y="252"/>
                    <a:pt x="6" y="252"/>
                  </a:cubicBezTo>
                  <a:cubicBezTo>
                    <a:pt x="3" y="252"/>
                    <a:pt x="0" y="250"/>
                    <a:pt x="0" y="24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5" y="0"/>
                    <a:pt x="78" y="3"/>
                    <a:pt x="78" y="6"/>
                  </a:cubicBezTo>
                  <a:cubicBezTo>
                    <a:pt x="78" y="10"/>
                    <a:pt x="75" y="12"/>
                    <a:pt x="7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240"/>
                    <a:pt x="12" y="240"/>
                    <a:pt x="12" y="240"/>
                  </a:cubicBezTo>
                  <a:cubicBezTo>
                    <a:pt x="228" y="240"/>
                    <a:pt x="228" y="240"/>
                    <a:pt x="228" y="240"/>
                  </a:cubicBezTo>
                  <a:cubicBezTo>
                    <a:pt x="228" y="12"/>
                    <a:pt x="228" y="12"/>
                    <a:pt x="228" y="12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5" y="12"/>
                    <a:pt x="162" y="10"/>
                    <a:pt x="162" y="6"/>
                  </a:cubicBezTo>
                  <a:cubicBezTo>
                    <a:pt x="162" y="3"/>
                    <a:pt x="165" y="0"/>
                    <a:pt x="168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37" y="0"/>
                    <a:pt x="240" y="3"/>
                    <a:pt x="240" y="6"/>
                  </a:cubicBezTo>
                  <a:cubicBezTo>
                    <a:pt x="240" y="246"/>
                    <a:pt x="240" y="246"/>
                    <a:pt x="240" y="246"/>
                  </a:cubicBezTo>
                  <a:cubicBezTo>
                    <a:pt x="240" y="250"/>
                    <a:pt x="237" y="252"/>
                    <a:pt x="234" y="2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68" name="Google Shape;2183;p75">
              <a:extLst>
                <a:ext uri="{FF2B5EF4-FFF2-40B4-BE49-F238E27FC236}">
                  <a16:creationId xmlns:a16="http://schemas.microsoft.com/office/drawing/2014/main" id="{9FA0B433-797B-A5E7-8E46-37C76632CB8F}"/>
                </a:ext>
              </a:extLst>
            </p:cNvPr>
            <p:cNvSpPr/>
            <p:nvPr/>
          </p:nvSpPr>
          <p:spPr>
            <a:xfrm>
              <a:off x="2534" y="1723"/>
              <a:ext cx="159" cy="125"/>
            </a:xfrm>
            <a:custGeom>
              <a:avLst/>
              <a:gdLst/>
              <a:ahLst/>
              <a:cxnLst/>
              <a:rect l="l" t="t" r="r" b="b"/>
              <a:pathLst>
                <a:path w="108" h="84" extrusionOk="0">
                  <a:moveTo>
                    <a:pt x="102" y="84"/>
                  </a:moveTo>
                  <a:cubicBezTo>
                    <a:pt x="6" y="84"/>
                    <a:pt x="6" y="84"/>
                    <a:pt x="6" y="84"/>
                  </a:cubicBezTo>
                  <a:cubicBezTo>
                    <a:pt x="3" y="84"/>
                    <a:pt x="0" y="82"/>
                    <a:pt x="0" y="78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7"/>
                    <a:pt x="3" y="24"/>
                    <a:pt x="6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7" y="11"/>
                    <a:pt x="40" y="0"/>
                    <a:pt x="54" y="0"/>
                  </a:cubicBezTo>
                  <a:cubicBezTo>
                    <a:pt x="69" y="0"/>
                    <a:pt x="81" y="11"/>
                    <a:pt x="83" y="24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5" y="24"/>
                    <a:pt x="108" y="27"/>
                    <a:pt x="108" y="30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82"/>
                    <a:pt x="105" y="84"/>
                    <a:pt x="102" y="84"/>
                  </a:cubicBezTo>
                  <a:close/>
                  <a:moveTo>
                    <a:pt x="12" y="72"/>
                  </a:moveTo>
                  <a:cubicBezTo>
                    <a:pt x="96" y="72"/>
                    <a:pt x="96" y="72"/>
                    <a:pt x="96" y="72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5" y="36"/>
                    <a:pt x="72" y="34"/>
                    <a:pt x="72" y="30"/>
                  </a:cubicBezTo>
                  <a:cubicBezTo>
                    <a:pt x="72" y="21"/>
                    <a:pt x="64" y="12"/>
                    <a:pt x="54" y="12"/>
                  </a:cubicBezTo>
                  <a:cubicBezTo>
                    <a:pt x="44" y="12"/>
                    <a:pt x="36" y="21"/>
                    <a:pt x="36" y="30"/>
                  </a:cubicBezTo>
                  <a:cubicBezTo>
                    <a:pt x="36" y="34"/>
                    <a:pt x="33" y="36"/>
                    <a:pt x="30" y="36"/>
                  </a:cubicBezTo>
                  <a:cubicBezTo>
                    <a:pt x="12" y="36"/>
                    <a:pt x="12" y="36"/>
                    <a:pt x="12" y="36"/>
                  </a:cubicBezTo>
                  <a:lnTo>
                    <a:pt x="12" y="72"/>
                  </a:lnTo>
                  <a:close/>
                  <a:moveTo>
                    <a:pt x="84" y="30"/>
                  </a:moveTo>
                  <a:cubicBezTo>
                    <a:pt x="84" y="30"/>
                    <a:pt x="84" y="30"/>
                    <a:pt x="84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69" name="Google Shape;2184;p75">
              <a:extLst>
                <a:ext uri="{FF2B5EF4-FFF2-40B4-BE49-F238E27FC236}">
                  <a16:creationId xmlns:a16="http://schemas.microsoft.com/office/drawing/2014/main" id="{211364E3-195A-030D-7749-F7A9E2F29FDB}"/>
                </a:ext>
              </a:extLst>
            </p:cNvPr>
            <p:cNvSpPr/>
            <p:nvPr/>
          </p:nvSpPr>
          <p:spPr>
            <a:xfrm>
              <a:off x="2471" y="1812"/>
              <a:ext cx="285" cy="302"/>
            </a:xfrm>
            <a:custGeom>
              <a:avLst/>
              <a:gdLst/>
              <a:ahLst/>
              <a:cxnLst/>
              <a:rect l="l" t="t" r="r" b="b"/>
              <a:pathLst>
                <a:path w="192" h="204" extrusionOk="0">
                  <a:moveTo>
                    <a:pt x="144" y="204"/>
                  </a:moveTo>
                  <a:cubicBezTo>
                    <a:pt x="144" y="204"/>
                    <a:pt x="144" y="204"/>
                    <a:pt x="144" y="204"/>
                  </a:cubicBezTo>
                  <a:cubicBezTo>
                    <a:pt x="6" y="204"/>
                    <a:pt x="6" y="204"/>
                    <a:pt x="6" y="204"/>
                  </a:cubicBezTo>
                  <a:cubicBezTo>
                    <a:pt x="3" y="204"/>
                    <a:pt x="0" y="202"/>
                    <a:pt x="0" y="19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1" y="0"/>
                    <a:pt x="54" y="3"/>
                    <a:pt x="54" y="6"/>
                  </a:cubicBezTo>
                  <a:cubicBezTo>
                    <a:pt x="54" y="10"/>
                    <a:pt x="51" y="12"/>
                    <a:pt x="48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92"/>
                    <a:pt x="12" y="192"/>
                    <a:pt x="12" y="192"/>
                  </a:cubicBezTo>
                  <a:cubicBezTo>
                    <a:pt x="141" y="192"/>
                    <a:pt x="141" y="192"/>
                    <a:pt x="141" y="192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1" y="12"/>
                    <a:pt x="138" y="10"/>
                    <a:pt x="138" y="6"/>
                  </a:cubicBezTo>
                  <a:cubicBezTo>
                    <a:pt x="138" y="3"/>
                    <a:pt x="141" y="0"/>
                    <a:pt x="144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9" y="0"/>
                    <a:pt x="192" y="3"/>
                    <a:pt x="192" y="6"/>
                  </a:cubicBezTo>
                  <a:cubicBezTo>
                    <a:pt x="192" y="150"/>
                    <a:pt x="192" y="150"/>
                    <a:pt x="192" y="150"/>
                  </a:cubicBezTo>
                  <a:cubicBezTo>
                    <a:pt x="192" y="152"/>
                    <a:pt x="192" y="153"/>
                    <a:pt x="191" y="154"/>
                  </a:cubicBezTo>
                  <a:cubicBezTo>
                    <a:pt x="149" y="202"/>
                    <a:pt x="149" y="202"/>
                    <a:pt x="149" y="202"/>
                  </a:cubicBezTo>
                  <a:cubicBezTo>
                    <a:pt x="147" y="204"/>
                    <a:pt x="146" y="204"/>
                    <a:pt x="144" y="2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0" name="Google Shape;2185;p75">
              <a:extLst>
                <a:ext uri="{FF2B5EF4-FFF2-40B4-BE49-F238E27FC236}">
                  <a16:creationId xmlns:a16="http://schemas.microsoft.com/office/drawing/2014/main" id="{1B1565F6-08BB-3E9B-92D7-3A9D61690492}"/>
                </a:ext>
              </a:extLst>
            </p:cNvPr>
            <p:cNvSpPr/>
            <p:nvPr/>
          </p:nvSpPr>
          <p:spPr>
            <a:xfrm>
              <a:off x="2539" y="1895"/>
              <a:ext cx="147" cy="121"/>
            </a:xfrm>
            <a:custGeom>
              <a:avLst/>
              <a:gdLst/>
              <a:ahLst/>
              <a:cxnLst/>
              <a:rect l="l" t="t" r="r" b="b"/>
              <a:pathLst>
                <a:path w="99" h="82" extrusionOk="0">
                  <a:moveTo>
                    <a:pt x="37" y="82"/>
                  </a:moveTo>
                  <a:cubicBezTo>
                    <a:pt x="35" y="82"/>
                    <a:pt x="33" y="82"/>
                    <a:pt x="32" y="8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0" y="48"/>
                    <a:pt x="0" y="45"/>
                    <a:pt x="2" y="42"/>
                  </a:cubicBezTo>
                  <a:cubicBezTo>
                    <a:pt x="5" y="40"/>
                    <a:pt x="8" y="40"/>
                    <a:pt x="11" y="42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9" y="1"/>
                    <a:pt x="93" y="0"/>
                    <a:pt x="96" y="2"/>
                  </a:cubicBezTo>
                  <a:cubicBezTo>
                    <a:pt x="98" y="4"/>
                    <a:pt x="99" y="8"/>
                    <a:pt x="97" y="11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0" y="82"/>
                    <a:pt x="39" y="82"/>
                    <a:pt x="37" y="82"/>
                  </a:cubicBezTo>
                  <a:cubicBezTo>
                    <a:pt x="37" y="82"/>
                    <a:pt x="37" y="82"/>
                    <a:pt x="37" y="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1" name="Google Shape;2186;p75">
              <a:extLst>
                <a:ext uri="{FF2B5EF4-FFF2-40B4-BE49-F238E27FC236}">
                  <a16:creationId xmlns:a16="http://schemas.microsoft.com/office/drawing/2014/main" id="{534796A0-7C8B-E468-9023-77F5CBD95DCB}"/>
                </a:ext>
              </a:extLst>
            </p:cNvPr>
            <p:cNvSpPr/>
            <p:nvPr/>
          </p:nvSpPr>
          <p:spPr>
            <a:xfrm>
              <a:off x="2676" y="2016"/>
              <a:ext cx="80" cy="98"/>
            </a:xfrm>
            <a:custGeom>
              <a:avLst/>
              <a:gdLst/>
              <a:ahLst/>
              <a:cxnLst/>
              <a:rect l="l" t="t" r="r" b="b"/>
              <a:pathLst>
                <a:path w="54" h="66" extrusionOk="0">
                  <a:moveTo>
                    <a:pt x="6" y="66"/>
                  </a:moveTo>
                  <a:cubicBezTo>
                    <a:pt x="3" y="66"/>
                    <a:pt x="0" y="64"/>
                    <a:pt x="0" y="6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1" y="0"/>
                    <a:pt x="54" y="3"/>
                    <a:pt x="54" y="6"/>
                  </a:cubicBezTo>
                  <a:cubicBezTo>
                    <a:pt x="54" y="10"/>
                    <a:pt x="51" y="12"/>
                    <a:pt x="48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4"/>
                    <a:pt x="9" y="66"/>
                    <a:pt x="6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72" name="Google Shape;2175;p75">
            <a:extLst>
              <a:ext uri="{FF2B5EF4-FFF2-40B4-BE49-F238E27FC236}">
                <a16:creationId xmlns:a16="http://schemas.microsoft.com/office/drawing/2014/main" id="{30211E53-0B1D-14F4-EC2D-BDB8793C01D7}"/>
              </a:ext>
            </a:extLst>
          </p:cNvPr>
          <p:cNvGrpSpPr/>
          <p:nvPr/>
        </p:nvGrpSpPr>
        <p:grpSpPr>
          <a:xfrm>
            <a:off x="10741119" y="1080306"/>
            <a:ext cx="220331" cy="231440"/>
            <a:chOff x="380" y="473"/>
            <a:chExt cx="362" cy="361"/>
          </a:xfrm>
          <a:solidFill>
            <a:srgbClr val="0078D4"/>
          </a:solidFill>
        </p:grpSpPr>
        <p:sp>
          <p:nvSpPr>
            <p:cNvPr id="73" name="Google Shape;2176;p75">
              <a:extLst>
                <a:ext uri="{FF2B5EF4-FFF2-40B4-BE49-F238E27FC236}">
                  <a16:creationId xmlns:a16="http://schemas.microsoft.com/office/drawing/2014/main" id="{3660ACD2-9259-D689-7098-BCFACA2173EF}"/>
                </a:ext>
              </a:extLst>
            </p:cNvPr>
            <p:cNvSpPr/>
            <p:nvPr/>
          </p:nvSpPr>
          <p:spPr>
            <a:xfrm>
              <a:off x="545" y="473"/>
              <a:ext cx="197" cy="197"/>
            </a:xfrm>
            <a:custGeom>
              <a:avLst/>
              <a:gdLst/>
              <a:ahLst/>
              <a:cxnLst/>
              <a:rect l="l" t="t" r="r" b="b"/>
              <a:pathLst>
                <a:path w="133" h="133" extrusionOk="0">
                  <a:moveTo>
                    <a:pt x="11" y="111"/>
                  </a:moveTo>
                  <a:cubicBezTo>
                    <a:pt x="5" y="111"/>
                    <a:pt x="0" y="116"/>
                    <a:pt x="0" y="122"/>
                  </a:cubicBezTo>
                  <a:cubicBezTo>
                    <a:pt x="0" y="128"/>
                    <a:pt x="5" y="133"/>
                    <a:pt x="11" y="133"/>
                  </a:cubicBezTo>
                  <a:cubicBezTo>
                    <a:pt x="17" y="133"/>
                    <a:pt x="22" y="128"/>
                    <a:pt x="22" y="122"/>
                  </a:cubicBezTo>
                  <a:cubicBezTo>
                    <a:pt x="22" y="122"/>
                    <a:pt x="22" y="121"/>
                    <a:pt x="21" y="120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100" y="68"/>
                    <a:pt x="102" y="68"/>
                    <a:pt x="103" y="67"/>
                  </a:cubicBezTo>
                  <a:cubicBezTo>
                    <a:pt x="131" y="39"/>
                    <a:pt x="131" y="39"/>
                    <a:pt x="131" y="39"/>
                  </a:cubicBezTo>
                  <a:cubicBezTo>
                    <a:pt x="133" y="37"/>
                    <a:pt x="133" y="34"/>
                    <a:pt x="132" y="32"/>
                  </a:cubicBezTo>
                  <a:cubicBezTo>
                    <a:pt x="131" y="30"/>
                    <a:pt x="129" y="28"/>
                    <a:pt x="126" y="28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5" y="4"/>
                    <a:pt x="103" y="2"/>
                    <a:pt x="101" y="1"/>
                  </a:cubicBezTo>
                  <a:cubicBezTo>
                    <a:pt x="99" y="0"/>
                    <a:pt x="96" y="0"/>
                    <a:pt x="94" y="2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5" y="31"/>
                    <a:pt x="64" y="33"/>
                    <a:pt x="64" y="34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2" y="111"/>
                    <a:pt x="11" y="111"/>
                    <a:pt x="11" y="111"/>
                  </a:cubicBezTo>
                  <a:close/>
                  <a:moveTo>
                    <a:pt x="94" y="39"/>
                  </a:moveTo>
                  <a:cubicBezTo>
                    <a:pt x="95" y="40"/>
                    <a:pt x="97" y="41"/>
                    <a:pt x="99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2" y="36"/>
                    <a:pt x="93" y="38"/>
                    <a:pt x="94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4" name="Google Shape;2177;p75">
              <a:extLst>
                <a:ext uri="{FF2B5EF4-FFF2-40B4-BE49-F238E27FC236}">
                  <a16:creationId xmlns:a16="http://schemas.microsoft.com/office/drawing/2014/main" id="{86A41107-2FFA-EEE2-D880-A388A6044E95}"/>
                </a:ext>
              </a:extLst>
            </p:cNvPr>
            <p:cNvSpPr/>
            <p:nvPr/>
          </p:nvSpPr>
          <p:spPr>
            <a:xfrm>
              <a:off x="435" y="528"/>
              <a:ext cx="252" cy="251"/>
            </a:xfrm>
            <a:custGeom>
              <a:avLst/>
              <a:gdLst/>
              <a:ahLst/>
              <a:cxnLst/>
              <a:rect l="l" t="t" r="r" b="b"/>
              <a:pathLst>
                <a:path w="170" h="170" extrusionOk="0">
                  <a:moveTo>
                    <a:pt x="123" y="16"/>
                  </a:moveTo>
                  <a:cubicBezTo>
                    <a:pt x="124" y="13"/>
                    <a:pt x="123" y="9"/>
                    <a:pt x="120" y="8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08" y="3"/>
                    <a:pt x="97" y="0"/>
                    <a:pt x="85" y="0"/>
                  </a:cubicBezTo>
                  <a:cubicBezTo>
                    <a:pt x="38" y="0"/>
                    <a:pt x="0" y="38"/>
                    <a:pt x="0" y="85"/>
                  </a:cubicBezTo>
                  <a:cubicBezTo>
                    <a:pt x="0" y="132"/>
                    <a:pt x="38" y="170"/>
                    <a:pt x="85" y="170"/>
                  </a:cubicBezTo>
                  <a:cubicBezTo>
                    <a:pt x="131" y="170"/>
                    <a:pt x="170" y="132"/>
                    <a:pt x="170" y="85"/>
                  </a:cubicBezTo>
                  <a:cubicBezTo>
                    <a:pt x="170" y="73"/>
                    <a:pt x="167" y="61"/>
                    <a:pt x="162" y="50"/>
                  </a:cubicBezTo>
                  <a:cubicBezTo>
                    <a:pt x="161" y="49"/>
                    <a:pt x="160" y="48"/>
                    <a:pt x="158" y="47"/>
                  </a:cubicBezTo>
                  <a:cubicBezTo>
                    <a:pt x="157" y="46"/>
                    <a:pt x="155" y="46"/>
                    <a:pt x="154" y="47"/>
                  </a:cubicBezTo>
                  <a:cubicBezTo>
                    <a:pt x="152" y="48"/>
                    <a:pt x="151" y="49"/>
                    <a:pt x="150" y="51"/>
                  </a:cubicBezTo>
                  <a:cubicBezTo>
                    <a:pt x="150" y="52"/>
                    <a:pt x="150" y="54"/>
                    <a:pt x="151" y="55"/>
                  </a:cubicBezTo>
                  <a:cubicBezTo>
                    <a:pt x="155" y="65"/>
                    <a:pt x="157" y="75"/>
                    <a:pt x="157" y="85"/>
                  </a:cubicBezTo>
                  <a:cubicBezTo>
                    <a:pt x="157" y="125"/>
                    <a:pt x="124" y="158"/>
                    <a:pt x="85" y="158"/>
                  </a:cubicBezTo>
                  <a:cubicBezTo>
                    <a:pt x="45" y="158"/>
                    <a:pt x="12" y="125"/>
                    <a:pt x="12" y="85"/>
                  </a:cubicBezTo>
                  <a:cubicBezTo>
                    <a:pt x="12" y="45"/>
                    <a:pt x="45" y="13"/>
                    <a:pt x="85" y="13"/>
                  </a:cubicBezTo>
                  <a:cubicBezTo>
                    <a:pt x="95" y="13"/>
                    <a:pt x="105" y="15"/>
                    <a:pt x="114" y="19"/>
                  </a:cubicBezTo>
                  <a:cubicBezTo>
                    <a:pt x="118" y="21"/>
                    <a:pt x="121" y="19"/>
                    <a:pt x="123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5" name="Google Shape;2178;p75">
              <a:extLst>
                <a:ext uri="{FF2B5EF4-FFF2-40B4-BE49-F238E27FC236}">
                  <a16:creationId xmlns:a16="http://schemas.microsoft.com/office/drawing/2014/main" id="{0ABF1892-7BB0-F935-64D2-EF05731AFEAE}"/>
                </a:ext>
              </a:extLst>
            </p:cNvPr>
            <p:cNvSpPr/>
            <p:nvPr/>
          </p:nvSpPr>
          <p:spPr>
            <a:xfrm>
              <a:off x="490" y="583"/>
              <a:ext cx="142" cy="141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48" y="13"/>
                  </a:moveTo>
                  <a:cubicBezTo>
                    <a:pt x="50" y="13"/>
                    <a:pt x="53" y="13"/>
                    <a:pt x="55" y="14"/>
                  </a:cubicBezTo>
                  <a:cubicBezTo>
                    <a:pt x="59" y="15"/>
                    <a:pt x="62" y="12"/>
                    <a:pt x="63" y="9"/>
                  </a:cubicBezTo>
                  <a:cubicBezTo>
                    <a:pt x="64" y="6"/>
                    <a:pt x="62" y="2"/>
                    <a:pt x="58" y="2"/>
                  </a:cubicBezTo>
                  <a:cubicBezTo>
                    <a:pt x="55" y="1"/>
                    <a:pt x="51" y="0"/>
                    <a:pt x="48" y="0"/>
                  </a:cubicBezTo>
                  <a:cubicBezTo>
                    <a:pt x="21" y="0"/>
                    <a:pt x="0" y="22"/>
                    <a:pt x="0" y="48"/>
                  </a:cubicBezTo>
                  <a:cubicBezTo>
                    <a:pt x="0" y="75"/>
                    <a:pt x="21" y="96"/>
                    <a:pt x="48" y="96"/>
                  </a:cubicBezTo>
                  <a:cubicBezTo>
                    <a:pt x="74" y="96"/>
                    <a:pt x="96" y="75"/>
                    <a:pt x="96" y="48"/>
                  </a:cubicBezTo>
                  <a:cubicBezTo>
                    <a:pt x="96" y="45"/>
                    <a:pt x="95" y="41"/>
                    <a:pt x="94" y="38"/>
                  </a:cubicBezTo>
                  <a:cubicBezTo>
                    <a:pt x="94" y="36"/>
                    <a:pt x="93" y="35"/>
                    <a:pt x="92" y="34"/>
                  </a:cubicBezTo>
                  <a:cubicBezTo>
                    <a:pt x="90" y="33"/>
                    <a:pt x="88" y="32"/>
                    <a:pt x="87" y="33"/>
                  </a:cubicBezTo>
                  <a:cubicBezTo>
                    <a:pt x="85" y="33"/>
                    <a:pt x="84" y="34"/>
                    <a:pt x="83" y="36"/>
                  </a:cubicBezTo>
                  <a:cubicBezTo>
                    <a:pt x="82" y="37"/>
                    <a:pt x="82" y="39"/>
                    <a:pt x="82" y="40"/>
                  </a:cubicBezTo>
                  <a:cubicBezTo>
                    <a:pt x="83" y="43"/>
                    <a:pt x="83" y="46"/>
                    <a:pt x="83" y="48"/>
                  </a:cubicBezTo>
                  <a:cubicBezTo>
                    <a:pt x="83" y="68"/>
                    <a:pt x="67" y="84"/>
                    <a:pt x="48" y="84"/>
                  </a:cubicBezTo>
                  <a:cubicBezTo>
                    <a:pt x="28" y="84"/>
                    <a:pt x="12" y="68"/>
                    <a:pt x="12" y="48"/>
                  </a:cubicBezTo>
                  <a:cubicBezTo>
                    <a:pt x="12" y="29"/>
                    <a:pt x="28" y="13"/>
                    <a:pt x="48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6" name="Google Shape;2179;p75">
              <a:extLst>
                <a:ext uri="{FF2B5EF4-FFF2-40B4-BE49-F238E27FC236}">
                  <a16:creationId xmlns:a16="http://schemas.microsoft.com/office/drawing/2014/main" id="{F1FE23EA-27F5-C2AA-EDD6-B410CBB3ECDB}"/>
                </a:ext>
              </a:extLst>
            </p:cNvPr>
            <p:cNvSpPr/>
            <p:nvPr/>
          </p:nvSpPr>
          <p:spPr>
            <a:xfrm>
              <a:off x="380" y="473"/>
              <a:ext cx="362" cy="361"/>
            </a:xfrm>
            <a:custGeom>
              <a:avLst/>
              <a:gdLst/>
              <a:ahLst/>
              <a:cxnLst/>
              <a:rect l="l" t="t" r="r" b="b"/>
              <a:pathLst>
                <a:path w="244" h="244" extrusionOk="0">
                  <a:moveTo>
                    <a:pt x="234" y="74"/>
                  </a:moveTo>
                  <a:cubicBezTo>
                    <a:pt x="233" y="72"/>
                    <a:pt x="232" y="71"/>
                    <a:pt x="230" y="70"/>
                  </a:cubicBezTo>
                  <a:cubicBezTo>
                    <a:pt x="229" y="70"/>
                    <a:pt x="227" y="70"/>
                    <a:pt x="225" y="70"/>
                  </a:cubicBezTo>
                  <a:cubicBezTo>
                    <a:pt x="222" y="72"/>
                    <a:pt x="221" y="76"/>
                    <a:pt x="222" y="79"/>
                  </a:cubicBezTo>
                  <a:cubicBezTo>
                    <a:pt x="228" y="93"/>
                    <a:pt x="231" y="107"/>
                    <a:pt x="231" y="122"/>
                  </a:cubicBezTo>
                  <a:cubicBezTo>
                    <a:pt x="231" y="182"/>
                    <a:pt x="182" y="232"/>
                    <a:pt x="122" y="232"/>
                  </a:cubicBezTo>
                  <a:cubicBezTo>
                    <a:pt x="61" y="232"/>
                    <a:pt x="12" y="182"/>
                    <a:pt x="12" y="122"/>
                  </a:cubicBezTo>
                  <a:cubicBezTo>
                    <a:pt x="12" y="62"/>
                    <a:pt x="61" y="13"/>
                    <a:pt x="122" y="13"/>
                  </a:cubicBezTo>
                  <a:cubicBezTo>
                    <a:pt x="137" y="13"/>
                    <a:pt x="151" y="16"/>
                    <a:pt x="165" y="22"/>
                  </a:cubicBezTo>
                  <a:cubicBezTo>
                    <a:pt x="167" y="23"/>
                    <a:pt x="168" y="23"/>
                    <a:pt x="170" y="22"/>
                  </a:cubicBezTo>
                  <a:cubicBezTo>
                    <a:pt x="172" y="21"/>
                    <a:pt x="173" y="20"/>
                    <a:pt x="173" y="19"/>
                  </a:cubicBezTo>
                  <a:cubicBezTo>
                    <a:pt x="174" y="17"/>
                    <a:pt x="174" y="15"/>
                    <a:pt x="174" y="14"/>
                  </a:cubicBezTo>
                  <a:cubicBezTo>
                    <a:pt x="173" y="12"/>
                    <a:pt x="172" y="11"/>
                    <a:pt x="170" y="10"/>
                  </a:cubicBezTo>
                  <a:cubicBezTo>
                    <a:pt x="155" y="4"/>
                    <a:pt x="138" y="0"/>
                    <a:pt x="122" y="0"/>
                  </a:cubicBezTo>
                  <a:cubicBezTo>
                    <a:pt x="54" y="0"/>
                    <a:pt x="0" y="55"/>
                    <a:pt x="0" y="122"/>
                  </a:cubicBezTo>
                  <a:cubicBezTo>
                    <a:pt x="0" y="189"/>
                    <a:pt x="54" y="244"/>
                    <a:pt x="122" y="244"/>
                  </a:cubicBezTo>
                  <a:cubicBezTo>
                    <a:pt x="189" y="244"/>
                    <a:pt x="244" y="189"/>
                    <a:pt x="244" y="122"/>
                  </a:cubicBezTo>
                  <a:cubicBezTo>
                    <a:pt x="244" y="105"/>
                    <a:pt x="240" y="89"/>
                    <a:pt x="234" y="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24" name="Google Shape;523;p32">
            <a:extLst>
              <a:ext uri="{FF2B5EF4-FFF2-40B4-BE49-F238E27FC236}">
                <a16:creationId xmlns:a16="http://schemas.microsoft.com/office/drawing/2014/main" id="{E1262A18-A650-49BD-19D8-9B2D70BC2854}"/>
              </a:ext>
            </a:extLst>
          </p:cNvPr>
          <p:cNvSpPr/>
          <p:nvPr/>
        </p:nvSpPr>
        <p:spPr>
          <a:xfrm>
            <a:off x="6240468" y="2894281"/>
            <a:ext cx="2099734" cy="564659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  <a:sym typeface="DM Sans"/>
              </a:rPr>
              <a:t>Aligns staffing levels with production demand and machine availability from MES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" name="Google Shape;115;p20">
            <a:extLst>
              <a:ext uri="{FF2B5EF4-FFF2-40B4-BE49-F238E27FC236}">
                <a16:creationId xmlns:a16="http://schemas.microsoft.com/office/drawing/2014/main" id="{D79374CF-B3BB-1A4F-A35B-F8FD682B8BAF}"/>
              </a:ext>
            </a:extLst>
          </p:cNvPr>
          <p:cNvSpPr txBox="1"/>
          <p:nvPr/>
        </p:nvSpPr>
        <p:spPr>
          <a:xfrm>
            <a:off x="695995" y="472952"/>
            <a:ext cx="2376571" cy="15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/>
                <a:ea typeface="DM Sans 14pt"/>
                <a:cs typeface="Segoe Sans Display"/>
                <a:sym typeface="DM Sans"/>
              </a:rPr>
              <a:t>MANUFACTURING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 pitchFamily="2" charset="0"/>
              <a:ea typeface="DM Sans 14pt"/>
              <a:cs typeface="Segoe Sans Display" pitchFamily="2" charset="0"/>
              <a:sym typeface="DM Sans"/>
            </a:endParaRPr>
          </a:p>
        </p:txBody>
      </p:sp>
      <p:sp>
        <p:nvSpPr>
          <p:cNvPr id="31" name="Google Shape;163;p22">
            <a:extLst>
              <a:ext uri="{FF2B5EF4-FFF2-40B4-BE49-F238E27FC236}">
                <a16:creationId xmlns:a16="http://schemas.microsoft.com/office/drawing/2014/main" id="{91981E02-B0FF-CE72-64E4-F45D94E5E712}"/>
              </a:ext>
            </a:extLst>
          </p:cNvPr>
          <p:cNvSpPr/>
          <p:nvPr/>
        </p:nvSpPr>
        <p:spPr>
          <a:xfrm>
            <a:off x="695995" y="710974"/>
            <a:ext cx="53567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12187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 Semibold"/>
                <a:ea typeface="DM Sans 14pt ExtraLight"/>
                <a:cs typeface="Segoe Sans Display Semibold"/>
                <a:sym typeface="DM Sans ExtraLight"/>
              </a:rPr>
              <a:t>Shift Planning Optimizer Agent</a:t>
            </a:r>
          </a:p>
        </p:txBody>
      </p:sp>
      <p:sp>
        <p:nvSpPr>
          <p:cNvPr id="37" name="Google Shape;498;p32">
            <a:extLst>
              <a:ext uri="{FF2B5EF4-FFF2-40B4-BE49-F238E27FC236}">
                <a16:creationId xmlns:a16="http://schemas.microsoft.com/office/drawing/2014/main" id="{4C892273-D711-BF5D-758D-4FF3321E2A06}"/>
              </a:ext>
            </a:extLst>
          </p:cNvPr>
          <p:cNvSpPr/>
          <p:nvPr/>
        </p:nvSpPr>
        <p:spPr>
          <a:xfrm>
            <a:off x="700558" y="3956440"/>
            <a:ext cx="2929838" cy="2584501"/>
          </a:xfrm>
          <a:prstGeom prst="roundRect">
            <a:avLst>
              <a:gd name="adj" fmla="val 4215"/>
            </a:avLst>
          </a:prstGeom>
          <a:gradFill flip="none" rotWithShape="1">
            <a:gsLst>
              <a:gs pos="79000">
                <a:srgbClr val="EAE0D7"/>
              </a:gs>
              <a:gs pos="33000">
                <a:srgbClr val="D1F1FE"/>
              </a:gs>
              <a:gs pos="100000">
                <a:srgbClr val="FDDDC1"/>
              </a:gs>
              <a:gs pos="18000">
                <a:srgbClr val="C9EFFE"/>
              </a:gs>
              <a:gs pos="0">
                <a:srgbClr val="A0D9F3"/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auto" latinLnBrk="0" hangingPunct="1">
              <a:lnSpc>
                <a:spcPts val="17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</a:rPr>
              <a:t>Auto-forecast staffing needs, identify gaps, and generate optimal shift plans aligned to labor availability, skills and machine readiness, plus proactive understaff/overstaff alerts</a:t>
            </a:r>
          </a:p>
        </p:txBody>
      </p:sp>
      <p:sp>
        <p:nvSpPr>
          <p:cNvPr id="43" name="Google Shape;523;p32">
            <a:extLst>
              <a:ext uri="{FF2B5EF4-FFF2-40B4-BE49-F238E27FC236}">
                <a16:creationId xmlns:a16="http://schemas.microsoft.com/office/drawing/2014/main" id="{8281E4B4-1347-892D-B1B0-18FC12E25089}"/>
              </a:ext>
            </a:extLst>
          </p:cNvPr>
          <p:cNvSpPr/>
          <p:nvPr/>
        </p:nvSpPr>
        <p:spPr>
          <a:xfrm>
            <a:off x="883241" y="4123180"/>
            <a:ext cx="574433" cy="242052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>
            <a:noFill/>
          </a:ln>
        </p:spPr>
        <p:txBody>
          <a:bodyPr spcFirstLastPara="1" wrap="square" lIns="0" tIns="121837" rIns="0" bIns="121837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To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7A64A3B4-A2D4-1674-FB46-F63286C1DC8F}"/>
              </a:ext>
            </a:extLst>
          </p:cNvPr>
          <p:cNvSpPr/>
          <p:nvPr/>
        </p:nvSpPr>
        <p:spPr>
          <a:xfrm>
            <a:off x="8700923" y="2100110"/>
            <a:ext cx="2790518" cy="542767"/>
          </a:xfrm>
          <a:prstGeom prst="roundRect">
            <a:avLst/>
          </a:prstGeom>
          <a:solidFill>
            <a:srgbClr val="DDEE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</a:rPr>
              <a:t>Shift Coverage Rate →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</a:rPr>
              <a:t> Better alignment of labor supply with demand improves production continuity</a:t>
            </a:r>
          </a:p>
        </p:txBody>
      </p:sp>
      <p:sp>
        <p:nvSpPr>
          <p:cNvPr id="48" name="Arrow: Up 56">
            <a:extLst>
              <a:ext uri="{FF2B5EF4-FFF2-40B4-BE49-F238E27FC236}">
                <a16:creationId xmlns:a16="http://schemas.microsoft.com/office/drawing/2014/main" id="{94A1753B-2457-C80E-74AA-B6EAD741C5DB}"/>
              </a:ext>
            </a:extLst>
          </p:cNvPr>
          <p:cNvSpPr/>
          <p:nvPr/>
        </p:nvSpPr>
        <p:spPr>
          <a:xfrm>
            <a:off x="8794754" y="2236070"/>
            <a:ext cx="134695" cy="275688"/>
          </a:xfrm>
          <a:prstGeom prst="upArrow">
            <a:avLst/>
          </a:prstGeom>
          <a:solidFill>
            <a:srgbClr val="0078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C7466B5C-B60B-E5D5-DC79-1BCA5B7B2FC6}"/>
              </a:ext>
            </a:extLst>
          </p:cNvPr>
          <p:cNvSpPr/>
          <p:nvPr/>
        </p:nvSpPr>
        <p:spPr>
          <a:xfrm>
            <a:off x="8688008" y="2700552"/>
            <a:ext cx="2790518" cy="542767"/>
          </a:xfrm>
          <a:prstGeom prst="roundRect">
            <a:avLst/>
          </a:prstGeom>
          <a:solidFill>
            <a:srgbClr val="DDEE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/>
                <a:ea typeface="+mn-ea"/>
                <a:cs typeface="Segoe Sans Display Semibold"/>
              </a:rPr>
              <a:t> 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</a:rPr>
              <a:t>Labor Utilization →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</a:rPr>
              <a:t>Optimized shift plans ensure resources are effectively deployed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438672F8-4F32-BA1B-3C9E-128FCA8D0549}"/>
              </a:ext>
            </a:extLst>
          </p:cNvPr>
          <p:cNvSpPr/>
          <p:nvPr/>
        </p:nvSpPr>
        <p:spPr>
          <a:xfrm>
            <a:off x="8700923" y="3291959"/>
            <a:ext cx="2790518" cy="542767"/>
          </a:xfrm>
          <a:prstGeom prst="roundRect">
            <a:avLst/>
          </a:prstGeom>
          <a:solidFill>
            <a:srgbClr val="DDEE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</a:rPr>
              <a:t>Overtime Hours →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</a:rPr>
              <a:t> More accurate forecasting reduces the need for costly overtime</a:t>
            </a:r>
          </a:p>
        </p:txBody>
      </p:sp>
      <p:sp>
        <p:nvSpPr>
          <p:cNvPr id="52" name="Arrow: Up 56">
            <a:extLst>
              <a:ext uri="{FF2B5EF4-FFF2-40B4-BE49-F238E27FC236}">
                <a16:creationId xmlns:a16="http://schemas.microsoft.com/office/drawing/2014/main" id="{442B8A99-91CC-D429-CED1-B72C832FBB13}"/>
              </a:ext>
            </a:extLst>
          </p:cNvPr>
          <p:cNvSpPr/>
          <p:nvPr/>
        </p:nvSpPr>
        <p:spPr>
          <a:xfrm rot="10800000">
            <a:off x="8794754" y="3466665"/>
            <a:ext cx="134695" cy="275688"/>
          </a:xfrm>
          <a:prstGeom prst="upArrow">
            <a:avLst/>
          </a:prstGeom>
          <a:solidFill>
            <a:srgbClr val="0078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Google Shape;516;p32">
            <a:extLst>
              <a:ext uri="{FF2B5EF4-FFF2-40B4-BE49-F238E27FC236}">
                <a16:creationId xmlns:a16="http://schemas.microsoft.com/office/drawing/2014/main" id="{DFB03ADE-4CB8-C3D6-4518-E7CFB4F6BD1C}"/>
              </a:ext>
            </a:extLst>
          </p:cNvPr>
          <p:cNvSpPr/>
          <p:nvPr/>
        </p:nvSpPr>
        <p:spPr>
          <a:xfrm>
            <a:off x="10209729" y="5021596"/>
            <a:ext cx="1283109" cy="636112"/>
          </a:xfrm>
          <a:prstGeom prst="roundRect">
            <a:avLst>
              <a:gd name="adj" fmla="val 15197"/>
            </a:avLst>
          </a:prstGeom>
          <a:solidFill>
            <a:srgbClr val="F7F7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  <a:sym typeface="DM Sans Medium"/>
              </a:rPr>
              <a:t>Production Supervisor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Google Shape;516;p32">
            <a:extLst>
              <a:ext uri="{FF2B5EF4-FFF2-40B4-BE49-F238E27FC236}">
                <a16:creationId xmlns:a16="http://schemas.microsoft.com/office/drawing/2014/main" id="{E7F525C8-6D39-47D8-E962-E3756F236B91}"/>
              </a:ext>
            </a:extLst>
          </p:cNvPr>
          <p:cNvSpPr/>
          <p:nvPr/>
        </p:nvSpPr>
        <p:spPr>
          <a:xfrm>
            <a:off x="9454627" y="5758942"/>
            <a:ext cx="1283109" cy="636112"/>
          </a:xfrm>
          <a:prstGeom prst="roundRect">
            <a:avLst>
              <a:gd name="adj" fmla="val 15197"/>
            </a:avLst>
          </a:prstGeom>
          <a:solidFill>
            <a:srgbClr val="F7F7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  <a:sym typeface="DM Sans Medium"/>
              </a:rPr>
              <a:t>Operations Manager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Google Shape;523;p32">
            <a:extLst>
              <a:ext uri="{FF2B5EF4-FFF2-40B4-BE49-F238E27FC236}">
                <a16:creationId xmlns:a16="http://schemas.microsoft.com/office/drawing/2014/main" id="{A63D8047-9CD6-B079-45B1-60AD62F56A69}"/>
              </a:ext>
            </a:extLst>
          </p:cNvPr>
          <p:cNvSpPr/>
          <p:nvPr/>
        </p:nvSpPr>
        <p:spPr>
          <a:xfrm>
            <a:off x="6253292" y="4200861"/>
            <a:ext cx="2099734" cy="564659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  <a:sym typeface="DM Sans"/>
              </a:rPr>
              <a:t>Delivers updated shift plans and alerts to supervisors via email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CCC5E9-02D5-59F4-B486-E236DD21CEB8}"/>
              </a:ext>
            </a:extLst>
          </p:cNvPr>
          <p:cNvSpPr txBox="1"/>
          <p:nvPr/>
        </p:nvSpPr>
        <p:spPr>
          <a:xfrm>
            <a:off x="695994" y="1098881"/>
            <a:ext cx="7752203" cy="307777"/>
          </a:xfrm>
          <a:prstGeom prst="rect">
            <a:avLst/>
          </a:prstGeom>
          <a:noFill/>
        </p:spPr>
        <p:txBody>
          <a:bodyPr wrap="square" lIns="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992563" algn="l"/>
              </a:tabLst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</a:rPr>
              <a:t>Dynamically adjusts shift schedules to reduce downtime and improve staffing.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Arrow: Up 56">
            <a:extLst>
              <a:ext uri="{FF2B5EF4-FFF2-40B4-BE49-F238E27FC236}">
                <a16:creationId xmlns:a16="http://schemas.microsoft.com/office/drawing/2014/main" id="{7EE5F2F6-70C0-B572-183E-9D3664C48CC8}"/>
              </a:ext>
            </a:extLst>
          </p:cNvPr>
          <p:cNvSpPr/>
          <p:nvPr/>
        </p:nvSpPr>
        <p:spPr>
          <a:xfrm>
            <a:off x="8794754" y="2768079"/>
            <a:ext cx="134695" cy="275688"/>
          </a:xfrm>
          <a:prstGeom prst="upArrow">
            <a:avLst/>
          </a:prstGeom>
          <a:solidFill>
            <a:srgbClr val="0078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8" name="Google Shape;506;p32">
            <a:extLst>
              <a:ext uri="{FF2B5EF4-FFF2-40B4-BE49-F238E27FC236}">
                <a16:creationId xmlns:a16="http://schemas.microsoft.com/office/drawing/2014/main" id="{B38AB8BF-EC75-249A-ABBB-D53797239317}"/>
              </a:ext>
            </a:extLst>
          </p:cNvPr>
          <p:cNvSpPr/>
          <p:nvPr/>
        </p:nvSpPr>
        <p:spPr>
          <a:xfrm>
            <a:off x="10459481" y="1404164"/>
            <a:ext cx="790869" cy="127961"/>
          </a:xfrm>
          <a:prstGeom prst="roundRect">
            <a:avLst>
              <a:gd name="adj" fmla="val 7496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/>
                <a:ea typeface="DM Sans 14pt ExtraLight"/>
                <a:cs typeface="Segoe Sans Display"/>
              </a:rPr>
              <a:t>Homerun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 pitchFamily="2" charset="0"/>
              <a:ea typeface="DM Sans 14pt ExtraLight"/>
              <a:cs typeface="Segoe Sans Display" pitchFamily="2" charset="0"/>
            </a:endParaRPr>
          </a:p>
        </p:txBody>
      </p:sp>
      <p:sp>
        <p:nvSpPr>
          <p:cNvPr id="39" name="Google Shape;506;p32">
            <a:extLst>
              <a:ext uri="{FF2B5EF4-FFF2-40B4-BE49-F238E27FC236}">
                <a16:creationId xmlns:a16="http://schemas.microsoft.com/office/drawing/2014/main" id="{F546587F-686F-99D4-7161-E7909C6679E5}"/>
              </a:ext>
            </a:extLst>
          </p:cNvPr>
          <p:cNvSpPr/>
          <p:nvPr/>
        </p:nvSpPr>
        <p:spPr>
          <a:xfrm>
            <a:off x="10506034" y="835702"/>
            <a:ext cx="736840" cy="185365"/>
          </a:xfrm>
          <a:prstGeom prst="roundRect">
            <a:avLst>
              <a:gd name="adj" fmla="val 7496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DM Sans 14pt ExtraLight"/>
                <a:cs typeface="Segoe Sans Display"/>
              </a:rPr>
              <a:t>Maturity</a:t>
            </a: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DM Sans 14pt ExtraLight"/>
              <a:cs typeface="Segoe Sans Display" pitchFamily="2" charset="0"/>
            </a:endParaRPr>
          </a:p>
        </p:txBody>
      </p:sp>
      <p:sp>
        <p:nvSpPr>
          <p:cNvPr id="3" name="Rounded Rectangle 50">
            <a:extLst>
              <a:ext uri="{FF2B5EF4-FFF2-40B4-BE49-F238E27FC236}">
                <a16:creationId xmlns:a16="http://schemas.microsoft.com/office/drawing/2014/main" id="{5B06E5A6-2EB0-054E-C4BB-480446FEFB59}"/>
              </a:ext>
            </a:extLst>
          </p:cNvPr>
          <p:cNvSpPr/>
          <p:nvPr/>
        </p:nvSpPr>
        <p:spPr>
          <a:xfrm>
            <a:off x="8688007" y="3873145"/>
            <a:ext cx="2790518" cy="542767"/>
          </a:xfrm>
          <a:prstGeom prst="roundRect">
            <a:avLst/>
          </a:prstGeom>
          <a:solidFill>
            <a:srgbClr val="DDEE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</a:rPr>
              <a:t>Work Delays →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</a:rPr>
              <a:t> Optimized shift plans reduce unplanned delays</a:t>
            </a:r>
          </a:p>
        </p:txBody>
      </p:sp>
      <p:sp>
        <p:nvSpPr>
          <p:cNvPr id="8" name="Arrow: Up 56">
            <a:extLst>
              <a:ext uri="{FF2B5EF4-FFF2-40B4-BE49-F238E27FC236}">
                <a16:creationId xmlns:a16="http://schemas.microsoft.com/office/drawing/2014/main" id="{6C26FBFE-8D82-8AD8-C504-16F5C38AFF3F}"/>
              </a:ext>
            </a:extLst>
          </p:cNvPr>
          <p:cNvSpPr/>
          <p:nvPr/>
        </p:nvSpPr>
        <p:spPr>
          <a:xfrm rot="10800000">
            <a:off x="8794753" y="3996190"/>
            <a:ext cx="134695" cy="275688"/>
          </a:xfrm>
          <a:prstGeom prst="upArrow">
            <a:avLst/>
          </a:prstGeom>
          <a:solidFill>
            <a:srgbClr val="0078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89770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5E71B-89AC-C668-6C8D-C319B506C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: Rounded Corners 28">
            <a:extLst>
              <a:ext uri="{FF2B5EF4-FFF2-40B4-BE49-F238E27FC236}">
                <a16:creationId xmlns:a16="http://schemas.microsoft.com/office/drawing/2014/main" id="{DE08BBB4-23F6-7C02-1966-4AB163A98922}"/>
              </a:ext>
            </a:extLst>
          </p:cNvPr>
          <p:cNvSpPr>
            <a:spLocks/>
          </p:cNvSpPr>
          <p:nvPr/>
        </p:nvSpPr>
        <p:spPr bwMode="auto">
          <a:xfrm>
            <a:off x="2341944" y="942154"/>
            <a:ext cx="9617839" cy="5768909"/>
          </a:xfrm>
          <a:prstGeom prst="roundRect">
            <a:avLst>
              <a:gd name="adj" fmla="val 2074"/>
            </a:avLst>
          </a:prstGeom>
          <a:solidFill>
            <a:srgbClr val="FFFFFF">
              <a:alpha val="75000"/>
            </a:srgbClr>
          </a:solidFill>
          <a:ln w="1587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79400" algn="ctr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5B2E81BD-D8C1-326F-86D3-2F67226B7E29}"/>
              </a:ext>
            </a:extLst>
          </p:cNvPr>
          <p:cNvSpPr txBox="1">
            <a:spLocks/>
          </p:cNvSpPr>
          <p:nvPr/>
        </p:nvSpPr>
        <p:spPr>
          <a:xfrm>
            <a:off x="3036797" y="2017071"/>
            <a:ext cx="2572262" cy="1018877"/>
          </a:xfrm>
          <a:prstGeom prst="round2SameRect">
            <a:avLst>
              <a:gd name="adj1" fmla="val 7620"/>
              <a:gd name="adj2" fmla="val 0"/>
            </a:avLst>
          </a:prstGeom>
          <a:solidFill>
            <a:srgbClr val="FFFFFF">
              <a:alpha val="50000"/>
            </a:srgb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21ABB88C-53C0-803C-F508-4BE46AE4EDF4}"/>
              </a:ext>
            </a:extLst>
          </p:cNvPr>
          <p:cNvSpPr txBox="1">
            <a:spLocks/>
          </p:cNvSpPr>
          <p:nvPr/>
        </p:nvSpPr>
        <p:spPr>
          <a:xfrm flipV="1">
            <a:off x="3036797" y="3034603"/>
            <a:ext cx="2572262" cy="635465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F2D918-4520-CD63-E2A5-CADD8D6E70D0}"/>
              </a:ext>
            </a:extLst>
          </p:cNvPr>
          <p:cNvSpPr>
            <a:spLocks/>
          </p:cNvSpPr>
          <p:nvPr/>
        </p:nvSpPr>
        <p:spPr bwMode="auto">
          <a:xfrm>
            <a:off x="1971041" y="371288"/>
            <a:ext cx="3720605" cy="425399"/>
          </a:xfrm>
          <a:prstGeom prst="roundRect">
            <a:avLst>
              <a:gd name="adj" fmla="val 50000"/>
            </a:avLst>
          </a:prstGeom>
          <a:solidFill>
            <a:srgbClr val="FFFFFF">
              <a:alpha val="50000"/>
            </a:srgbClr>
          </a:solidFill>
          <a:ln>
            <a:solidFill>
              <a:schemeClr val="bg1"/>
            </a:solidFill>
          </a:ln>
        </p:spPr>
        <p:txBody>
          <a:bodyPr lIns="365760" tIns="0" rIns="0" bIns="0" anchor="ctr"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Sans Display"/>
              </a:rPr>
              <a:t>Shift planning optimizer agent</a:t>
            </a:r>
          </a:p>
        </p:txBody>
      </p:sp>
      <p:sp>
        <p:nvSpPr>
          <p:cNvPr id="57" name="Rectangle: Top Corners Rounded 56">
            <a:extLst>
              <a:ext uri="{FF2B5EF4-FFF2-40B4-BE49-F238E27FC236}">
                <a16:creationId xmlns:a16="http://schemas.microsoft.com/office/drawing/2014/main" id="{6F3CF3EE-6C34-E08E-9E2B-17F14EFF9D7D}"/>
              </a:ext>
            </a:extLst>
          </p:cNvPr>
          <p:cNvSpPr/>
          <p:nvPr/>
        </p:nvSpPr>
        <p:spPr bwMode="auto">
          <a:xfrm rot="16200000" flipH="1">
            <a:off x="-1017808" y="2768899"/>
            <a:ext cx="4602877" cy="2116628"/>
          </a:xfrm>
          <a:prstGeom prst="round2SameRect">
            <a:avLst>
              <a:gd name="adj1" fmla="val 9794"/>
              <a:gd name="adj2" fmla="val 0"/>
            </a:avLst>
          </a:prstGeom>
          <a:solidFill>
            <a:srgbClr val="FFFFFF">
              <a:alpha val="59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Available with">
            <a:extLst>
              <a:ext uri="{FF2B5EF4-FFF2-40B4-BE49-F238E27FC236}">
                <a16:creationId xmlns:a16="http://schemas.microsoft.com/office/drawing/2014/main" id="{A4DAB6E6-0497-D70C-900F-209D8F9B0E8A}"/>
              </a:ext>
            </a:extLst>
          </p:cNvPr>
          <p:cNvSpPr txBox="1"/>
          <p:nvPr/>
        </p:nvSpPr>
        <p:spPr>
          <a:xfrm>
            <a:off x="9126798" y="358721"/>
            <a:ext cx="99224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Available with: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Copilot Studio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21E4733-B42A-B997-498E-E1EA0D8150E0}"/>
              </a:ext>
            </a:extLst>
          </p:cNvPr>
          <p:cNvCxnSpPr/>
          <p:nvPr/>
        </p:nvCxnSpPr>
        <p:spPr>
          <a:xfrm>
            <a:off x="10486514" y="358721"/>
            <a:ext cx="0" cy="331655"/>
          </a:xfrm>
          <a:prstGeom prst="line">
            <a:avLst/>
          </a:prstGeom>
          <a:ln>
            <a:solidFill>
              <a:schemeClr val="bg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Top Corners Rounded 73">
            <a:extLst>
              <a:ext uri="{FF2B5EF4-FFF2-40B4-BE49-F238E27FC236}">
                <a16:creationId xmlns:a16="http://schemas.microsoft.com/office/drawing/2014/main" id="{E5F5E653-CD18-C399-07F7-45E662900F5C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5567065" y="-1844256"/>
            <a:ext cx="2819523" cy="9269766"/>
          </a:xfrm>
          <a:custGeom>
            <a:avLst/>
            <a:gdLst>
              <a:gd name="connsiteX0" fmla="*/ 163683 w 2612241"/>
              <a:gd name="connsiteY0" fmla="*/ 0 h 8666696"/>
              <a:gd name="connsiteX1" fmla="*/ 2448558 w 2612241"/>
              <a:gd name="connsiteY1" fmla="*/ 0 h 8666696"/>
              <a:gd name="connsiteX2" fmla="*/ 2612241 w 2612241"/>
              <a:gd name="connsiteY2" fmla="*/ 163683 h 8666696"/>
              <a:gd name="connsiteX3" fmla="*/ 2612241 w 2612241"/>
              <a:gd name="connsiteY3" fmla="*/ 8666696 h 8666696"/>
              <a:gd name="connsiteX4" fmla="*/ 2612241 w 2612241"/>
              <a:gd name="connsiteY4" fmla="*/ 8666696 h 8666696"/>
              <a:gd name="connsiteX5" fmla="*/ 0 w 2612241"/>
              <a:gd name="connsiteY5" fmla="*/ 8666696 h 8666696"/>
              <a:gd name="connsiteX6" fmla="*/ 0 w 2612241"/>
              <a:gd name="connsiteY6" fmla="*/ 8666696 h 8666696"/>
              <a:gd name="connsiteX7" fmla="*/ 0 w 2612241"/>
              <a:gd name="connsiteY7" fmla="*/ 163683 h 8666696"/>
              <a:gd name="connsiteX8" fmla="*/ 163683 w 2612241"/>
              <a:gd name="connsiteY8" fmla="*/ 0 h 8666696"/>
              <a:gd name="connsiteX0" fmla="*/ 0 w 2612241"/>
              <a:gd name="connsiteY0" fmla="*/ 8666696 h 8758136"/>
              <a:gd name="connsiteX1" fmla="*/ 0 w 2612241"/>
              <a:gd name="connsiteY1" fmla="*/ 163683 h 8758136"/>
              <a:gd name="connsiteX2" fmla="*/ 163683 w 2612241"/>
              <a:gd name="connsiteY2" fmla="*/ 0 h 8758136"/>
              <a:gd name="connsiteX3" fmla="*/ 2448558 w 2612241"/>
              <a:gd name="connsiteY3" fmla="*/ 0 h 8758136"/>
              <a:gd name="connsiteX4" fmla="*/ 2612241 w 2612241"/>
              <a:gd name="connsiteY4" fmla="*/ 163683 h 8758136"/>
              <a:gd name="connsiteX5" fmla="*/ 2612241 w 2612241"/>
              <a:gd name="connsiteY5" fmla="*/ 8666696 h 8758136"/>
              <a:gd name="connsiteX6" fmla="*/ 2612241 w 2612241"/>
              <a:gd name="connsiteY6" fmla="*/ 8666696 h 8758136"/>
              <a:gd name="connsiteX7" fmla="*/ 0 w 2612241"/>
              <a:gd name="connsiteY7" fmla="*/ 8666696 h 8758136"/>
              <a:gd name="connsiteX8" fmla="*/ 91440 w 2612241"/>
              <a:gd name="connsiteY8" fmla="*/ 8758136 h 875813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7" fmla="*/ 0 w 2612241"/>
              <a:gd name="connsiteY7" fmla="*/ 8666696 h 866669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2241" h="8666696">
                <a:moveTo>
                  <a:pt x="0" y="8666696"/>
                </a:moveTo>
                <a:lnTo>
                  <a:pt x="0" y="163683"/>
                </a:lnTo>
                <a:cubicBezTo>
                  <a:pt x="0" y="73283"/>
                  <a:pt x="73283" y="0"/>
                  <a:pt x="163683" y="0"/>
                </a:cubicBezTo>
                <a:lnTo>
                  <a:pt x="2448558" y="0"/>
                </a:lnTo>
                <a:cubicBezTo>
                  <a:pt x="2538958" y="0"/>
                  <a:pt x="2612241" y="73283"/>
                  <a:pt x="2612241" y="163683"/>
                </a:cubicBezTo>
                <a:lnTo>
                  <a:pt x="2612241" y="8666696"/>
                </a:lnTo>
                <a:lnTo>
                  <a:pt x="2612241" y="8666696"/>
                </a:lnTo>
              </a:path>
            </a:pathLst>
          </a:custGeom>
          <a:ln w="412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2C7EE3E-6E78-75AA-C54D-44B84DCBBC30}"/>
              </a:ext>
            </a:extLst>
          </p:cNvPr>
          <p:cNvGrpSpPr/>
          <p:nvPr/>
        </p:nvGrpSpPr>
        <p:grpSpPr>
          <a:xfrm>
            <a:off x="5648740" y="1269937"/>
            <a:ext cx="210652" cy="210652"/>
            <a:chOff x="5627224" y="1615899"/>
            <a:chExt cx="210652" cy="21065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66EAB78-A7EA-020A-420D-B79F196346AF}"/>
                </a:ext>
              </a:extLst>
            </p:cNvPr>
            <p:cNvSpPr/>
            <p:nvPr/>
          </p:nvSpPr>
          <p:spPr bwMode="auto">
            <a:xfrm>
              <a:off x="5627224" y="1615899"/>
              <a:ext cx="210652" cy="210652"/>
            </a:xfrm>
            <a:prstGeom prst="ellipse">
              <a:avLst/>
            </a:prstGeom>
            <a:solidFill>
              <a:srgbClr val="0078D4"/>
            </a:soli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15" name="Rectangle 89">
              <a:extLst>
                <a:ext uri="{FF2B5EF4-FFF2-40B4-BE49-F238E27FC236}">
                  <a16:creationId xmlns:a16="http://schemas.microsoft.com/office/drawing/2014/main" id="{91762652-FBDF-6B40-158D-1DC62495894A}"/>
                </a:ext>
              </a:extLst>
            </p:cNvPr>
            <p:cNvSpPr/>
            <p:nvPr/>
          </p:nvSpPr>
          <p:spPr bwMode="auto">
            <a:xfrm rot="2700000">
              <a:off x="5685428" y="1684980"/>
              <a:ext cx="72489" cy="724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B1DC019-53B1-2CA1-94B9-41BC02F9F1B1}"/>
              </a:ext>
            </a:extLst>
          </p:cNvPr>
          <p:cNvGrpSpPr/>
          <p:nvPr/>
        </p:nvGrpSpPr>
        <p:grpSpPr>
          <a:xfrm>
            <a:off x="8532533" y="1269937"/>
            <a:ext cx="210652" cy="210652"/>
            <a:chOff x="8511017" y="1615899"/>
            <a:chExt cx="210652" cy="21065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ACBDA3C-6290-0078-2D77-0744C61FFFCC}"/>
                </a:ext>
              </a:extLst>
            </p:cNvPr>
            <p:cNvSpPr/>
            <p:nvPr/>
          </p:nvSpPr>
          <p:spPr bwMode="auto">
            <a:xfrm>
              <a:off x="8511017" y="1615899"/>
              <a:ext cx="210652" cy="210652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18" name="Rectangle 89">
              <a:extLst>
                <a:ext uri="{FF2B5EF4-FFF2-40B4-BE49-F238E27FC236}">
                  <a16:creationId xmlns:a16="http://schemas.microsoft.com/office/drawing/2014/main" id="{7C56E960-B656-FBDE-0A6B-4CEEE4669F3D}"/>
                </a:ext>
              </a:extLst>
            </p:cNvPr>
            <p:cNvSpPr/>
            <p:nvPr/>
          </p:nvSpPr>
          <p:spPr bwMode="auto">
            <a:xfrm rot="2700000">
              <a:off x="8569221" y="1684980"/>
              <a:ext cx="72489" cy="724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60F06BA-C699-8F8D-2F61-E4BFFF56E8BD}"/>
              </a:ext>
            </a:extLst>
          </p:cNvPr>
          <p:cNvGrpSpPr/>
          <p:nvPr/>
        </p:nvGrpSpPr>
        <p:grpSpPr>
          <a:xfrm>
            <a:off x="11502472" y="2685301"/>
            <a:ext cx="210652" cy="210652"/>
            <a:chOff x="11470198" y="3558643"/>
            <a:chExt cx="210652" cy="21065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7CC149C-D222-869B-C1CC-857F34F05B9F}"/>
                </a:ext>
              </a:extLst>
            </p:cNvPr>
            <p:cNvSpPr/>
            <p:nvPr/>
          </p:nvSpPr>
          <p:spPr bwMode="auto">
            <a:xfrm rot="5400000">
              <a:off x="11470198" y="3558643"/>
              <a:ext cx="210652" cy="210652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21" name="Rectangle 89">
              <a:extLst>
                <a:ext uri="{FF2B5EF4-FFF2-40B4-BE49-F238E27FC236}">
                  <a16:creationId xmlns:a16="http://schemas.microsoft.com/office/drawing/2014/main" id="{0A5EC035-883E-EDAE-D268-31FD9668ED99}"/>
                </a:ext>
              </a:extLst>
            </p:cNvPr>
            <p:cNvSpPr/>
            <p:nvPr/>
          </p:nvSpPr>
          <p:spPr bwMode="auto">
            <a:xfrm rot="8100000">
              <a:off x="11539280" y="3627007"/>
              <a:ext cx="72489" cy="724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55" name="Rectangle: Top Corners Rounded 54">
            <a:extLst>
              <a:ext uri="{FF2B5EF4-FFF2-40B4-BE49-F238E27FC236}">
                <a16:creationId xmlns:a16="http://schemas.microsoft.com/office/drawing/2014/main" id="{6C3531D9-F845-FA05-E1C6-74DE66E0B533}"/>
              </a:ext>
            </a:extLst>
          </p:cNvPr>
          <p:cNvSpPr/>
          <p:nvPr/>
        </p:nvSpPr>
        <p:spPr bwMode="auto">
          <a:xfrm rot="5400000">
            <a:off x="795072" y="-530208"/>
            <a:ext cx="638245" cy="2228391"/>
          </a:xfrm>
          <a:prstGeom prst="round2SameRect">
            <a:avLst>
              <a:gd name="adj1" fmla="val 11477"/>
              <a:gd name="adj2" fmla="val 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DD7F6D3-F969-16C5-C484-6C7A2E1F85B4}"/>
              </a:ext>
            </a:extLst>
          </p:cNvPr>
          <p:cNvSpPr txBox="1"/>
          <p:nvPr/>
        </p:nvSpPr>
        <p:spPr>
          <a:xfrm>
            <a:off x="116061" y="445487"/>
            <a:ext cx="1996267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Segoe Sans Display Semibold"/>
              </a:rPr>
              <a:t>Manufacturing</a:t>
            </a:r>
          </a:p>
        </p:txBody>
      </p:sp>
      <p:sp>
        <p:nvSpPr>
          <p:cNvPr id="4" name="Available with">
            <a:extLst>
              <a:ext uri="{FF2B5EF4-FFF2-40B4-BE49-F238E27FC236}">
                <a16:creationId xmlns:a16="http://schemas.microsoft.com/office/drawing/2014/main" id="{052D6AF2-9C0C-AE28-B45D-9657DE593B00}"/>
              </a:ext>
            </a:extLst>
          </p:cNvPr>
          <p:cNvSpPr txBox="1"/>
          <p:nvPr/>
        </p:nvSpPr>
        <p:spPr>
          <a:xfrm>
            <a:off x="10853982" y="358721"/>
            <a:ext cx="99224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Scenario level: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Extend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CB21B09-8A82-51C2-E98E-E364043781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204480"/>
              </p:ext>
            </p:extLst>
          </p:nvPr>
        </p:nvGraphicFramePr>
        <p:xfrm>
          <a:off x="316788" y="1608472"/>
          <a:ext cx="1907446" cy="417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7446">
                  <a:extLst>
                    <a:ext uri="{9D8B030D-6E8A-4147-A177-3AD203B41FA5}">
                      <a16:colId xmlns:a16="http://schemas.microsoft.com/office/drawing/2014/main" val="297064152"/>
                    </a:ext>
                  </a:extLst>
                </a:gridCol>
              </a:tblGrid>
              <a:tr h="815881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</a:rPr>
                        <a:t>Leverages data like labor availability, machine readiness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</a:rPr>
                        <a:t>, and </a:t>
                      </a:r>
                      <a:r>
                        <a:rPr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</a:rPr>
                        <a:t>workforce constraints to automatically generate and adjust shift schedules—ensuring optimal staffing, 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</a:rPr>
                        <a:t>minimizing </a:t>
                      </a:r>
                      <a:r>
                        <a:rPr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</a:rPr>
                        <a:t>downtime, and improving overall 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</a:rPr>
                        <a:t>operational </a:t>
                      </a:r>
                      <a:r>
                        <a:rPr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</a:rPr>
                        <a:t>efficiency.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7740856"/>
                  </a:ext>
                </a:extLst>
              </a:tr>
              <a:tr h="185961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egoe Sans Display Semibold"/>
                        </a:rPr>
                        <a:t>KPIs impacted</a:t>
                      </a:r>
                      <a:endParaRPr kumimoji="0"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655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Segoe Sans Display Semibold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3414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6480696"/>
                  </a:ext>
                </a:extLst>
              </a:tr>
              <a:tr h="4218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4477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egoe Sans Display Semibold"/>
                          <a:ea typeface="+mn-ea"/>
                          <a:cs typeface="+mn-cs"/>
                        </a:rPr>
                        <a:t>Value benefit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8D4"/>
                        </a:solidFill>
                        <a:effectLst/>
                        <a:uLnTx/>
                        <a:uFillTx/>
                        <a:latin typeface="Segoe Sans Display Semibold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Segoe Sans Display Semibold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25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1641558"/>
                  </a:ext>
                </a:extLst>
              </a:tr>
            </a:tbl>
          </a:graphicData>
        </a:graphic>
      </p:graphicFrame>
      <p:sp>
        <p:nvSpPr>
          <p:cNvPr id="25" name="Step 1 Title">
            <a:extLst>
              <a:ext uri="{FF2B5EF4-FFF2-40B4-BE49-F238E27FC236}">
                <a16:creationId xmlns:a16="http://schemas.microsoft.com/office/drawing/2014/main" id="{B473CA89-84E7-65C6-E9F7-853BFF00DBBB}"/>
              </a:ext>
            </a:extLst>
          </p:cNvPr>
          <p:cNvSpPr txBox="1">
            <a:spLocks/>
          </p:cNvSpPr>
          <p:nvPr/>
        </p:nvSpPr>
        <p:spPr>
          <a:xfrm>
            <a:off x="5920589" y="1135201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2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2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j-lt"/>
                <a:cs typeface="Segoe Sans Display Semibold"/>
              </a:rPr>
              <a:t>Match labor with demand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 Semibold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26" name="Step 1 Top">
            <a:extLst>
              <a:ext uri="{FF2B5EF4-FFF2-40B4-BE49-F238E27FC236}">
                <a16:creationId xmlns:a16="http://schemas.microsoft.com/office/drawing/2014/main" id="{0BC2CA34-BA92-8D72-F625-AE3BC6ABAA8D}"/>
              </a:ext>
            </a:extLst>
          </p:cNvPr>
          <p:cNvSpPr txBox="1">
            <a:spLocks/>
          </p:cNvSpPr>
          <p:nvPr/>
        </p:nvSpPr>
        <p:spPr>
          <a:xfrm>
            <a:off x="5918795" y="1461438"/>
            <a:ext cx="2572262" cy="62670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lt"/>
                <a:cs typeface="Segoe Sans Display"/>
                <a:sym typeface="DM Sans"/>
              </a:rPr>
              <a:t>Cross-references current staffing levels with real-time production load and equipment readiness.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EA57F1A-A881-2ABC-D8EA-E6734CC6DB5E}"/>
              </a:ext>
            </a:extLst>
          </p:cNvPr>
          <p:cNvSpPr/>
          <p:nvPr/>
        </p:nvSpPr>
        <p:spPr bwMode="auto">
          <a:xfrm>
            <a:off x="372952" y="3662494"/>
            <a:ext cx="1851282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/>
              </a:rPr>
              <a:t>Optimizes Labor Utilization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 Semibold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BF6C49B-61B5-24F6-CCBB-0A5ECBCB90BE}"/>
              </a:ext>
            </a:extLst>
          </p:cNvPr>
          <p:cNvSpPr/>
          <p:nvPr/>
        </p:nvSpPr>
        <p:spPr bwMode="auto">
          <a:xfrm>
            <a:off x="372952" y="3940194"/>
            <a:ext cx="1851282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/>
              </a:rPr>
              <a:t>Increases Shift Coverage Rate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 Semibold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ACAA81A-4863-C9AD-48B9-9ACC9B651A72}"/>
              </a:ext>
            </a:extLst>
          </p:cNvPr>
          <p:cNvSpPr/>
          <p:nvPr/>
        </p:nvSpPr>
        <p:spPr bwMode="auto">
          <a:xfrm>
            <a:off x="368101" y="5125021"/>
            <a:ext cx="1851282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/>
              </a:rPr>
              <a:t>Cost Savings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 Semibold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Step 1 Title">
            <a:extLst>
              <a:ext uri="{FF2B5EF4-FFF2-40B4-BE49-F238E27FC236}">
                <a16:creationId xmlns:a16="http://schemas.microsoft.com/office/drawing/2014/main" id="{5C38EBBC-1229-FB0E-36E5-B45A5BD12627}"/>
              </a:ext>
            </a:extLst>
          </p:cNvPr>
          <p:cNvSpPr txBox="1">
            <a:spLocks/>
          </p:cNvSpPr>
          <p:nvPr/>
        </p:nvSpPr>
        <p:spPr>
          <a:xfrm>
            <a:off x="3036797" y="1135201"/>
            <a:ext cx="2572262" cy="153888"/>
          </a:xfrm>
          <a:prstGeom prst="rect">
            <a:avLst/>
          </a:prstGeom>
          <a:noFill/>
          <a:effectLst/>
        </p:spPr>
        <p:txBody>
          <a:bodyPr wrap="square"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j-lt"/>
                <a:cs typeface="Segoe Sans Display Semibold"/>
              </a:rPr>
              <a:t>Import labor &amp; shift data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 Semibold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24" name="Step 1 Top">
            <a:extLst>
              <a:ext uri="{FF2B5EF4-FFF2-40B4-BE49-F238E27FC236}">
                <a16:creationId xmlns:a16="http://schemas.microsoft.com/office/drawing/2014/main" id="{0A7AE632-B7CE-EC6A-8781-70BF9A52FCC4}"/>
              </a:ext>
            </a:extLst>
          </p:cNvPr>
          <p:cNvSpPr txBox="1">
            <a:spLocks/>
          </p:cNvSpPr>
          <p:nvPr/>
        </p:nvSpPr>
        <p:spPr>
          <a:xfrm>
            <a:off x="3035003" y="1461438"/>
            <a:ext cx="2572262" cy="62670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lt"/>
                <a:cs typeface="Segoe Sans Display"/>
                <a:sym typeface="DM Sans"/>
              </a:rPr>
              <a:t>Aggregates workforce availability, skill sets, absentee data, and shift policies from HR and ERP systems.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lt"/>
              <a:cs typeface="Segoe Sans Display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B66E8F3-59D7-A026-2848-0AEB351581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105787" y="1991446"/>
            <a:ext cx="2199820" cy="103105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AI Agent 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/>
              <a:ea typeface="+mn-ea"/>
              <a:cs typeface="+mn-cs"/>
            </a:endParaRP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lt"/>
                <a:cs typeface="Segoe Sans Display"/>
              </a:rPr>
              <a:t>Connection to HR system (e.g., Workday) for labor availability and absenteeism</a:t>
            </a: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lt"/>
                <a:cs typeface="Segoe Sans Display"/>
              </a:rPr>
              <a:t>Connection to ERP (e.g., Dynamics 365) for shift rules and skills mapping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lt"/>
              <a:cs typeface="Segoe Sans Display"/>
            </a:endParaRP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lt"/>
                <a:cs typeface="Segoe Sans Display"/>
              </a:rPr>
              <a:t>Connection to Workflow Automation Platforms (e.g. Power Automate) to trigger updates from leave requests or HR workflow changes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795138EC-3A44-03D6-2039-BA98B4766C8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36"/>
          <a:stretch/>
        </p:blipFill>
        <p:spPr>
          <a:xfrm>
            <a:off x="5307344" y="2071355"/>
            <a:ext cx="219971" cy="211752"/>
          </a:xfrm>
          <a:prstGeom prst="rect">
            <a:avLst/>
          </a:prstGeom>
          <a:ln w="6657" cap="flat">
            <a:noFill/>
            <a:prstDash val="solid"/>
            <a:miter/>
          </a:ln>
          <a:effectLst/>
        </p:spPr>
      </p:pic>
      <p:sp>
        <p:nvSpPr>
          <p:cNvPr id="28" name="Step 1 Title">
            <a:extLst>
              <a:ext uri="{FF2B5EF4-FFF2-40B4-BE49-F238E27FC236}">
                <a16:creationId xmlns:a16="http://schemas.microsoft.com/office/drawing/2014/main" id="{7450866C-65C4-0738-BB75-CF39E1A155D4}"/>
              </a:ext>
            </a:extLst>
          </p:cNvPr>
          <p:cNvSpPr txBox="1">
            <a:spLocks/>
          </p:cNvSpPr>
          <p:nvPr/>
        </p:nvSpPr>
        <p:spPr>
          <a:xfrm>
            <a:off x="8804382" y="1135201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3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3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j-lt"/>
                <a:cs typeface="Segoe Sans Display Semibold"/>
              </a:rPr>
              <a:t>Generate optimized shift plan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 Semibold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29" name="Step 1 Top">
            <a:extLst>
              <a:ext uri="{FF2B5EF4-FFF2-40B4-BE49-F238E27FC236}">
                <a16:creationId xmlns:a16="http://schemas.microsoft.com/office/drawing/2014/main" id="{B6B6B403-7428-98B0-4F24-E090FE1981B3}"/>
              </a:ext>
            </a:extLst>
          </p:cNvPr>
          <p:cNvSpPr txBox="1">
            <a:spLocks/>
          </p:cNvSpPr>
          <p:nvPr/>
        </p:nvSpPr>
        <p:spPr>
          <a:xfrm>
            <a:off x="8804382" y="1461438"/>
            <a:ext cx="2572262" cy="62670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lt"/>
                <a:cs typeface="Segoe Sans Display"/>
              </a:rPr>
              <a:t>Applies optimization logic to suggest ideal skill matched staffing and flag areas of excess or insufficient coverage.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37" name="Step 1 Title">
            <a:extLst>
              <a:ext uri="{FF2B5EF4-FFF2-40B4-BE49-F238E27FC236}">
                <a16:creationId xmlns:a16="http://schemas.microsoft.com/office/drawing/2014/main" id="{A182078D-4471-0D47-047F-E0F7AF38F827}"/>
              </a:ext>
            </a:extLst>
          </p:cNvPr>
          <p:cNvSpPr txBox="1">
            <a:spLocks/>
          </p:cNvSpPr>
          <p:nvPr/>
        </p:nvSpPr>
        <p:spPr>
          <a:xfrm>
            <a:off x="8804381" y="3958339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4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4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j-lt"/>
                <a:cs typeface="Segoe Sans Display Semibold"/>
              </a:rPr>
              <a:t>Send shift plan updates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 Semibold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38" name="Step 1 Top">
            <a:extLst>
              <a:ext uri="{FF2B5EF4-FFF2-40B4-BE49-F238E27FC236}">
                <a16:creationId xmlns:a16="http://schemas.microsoft.com/office/drawing/2014/main" id="{82F696AA-3CD7-E649-0F1B-52DE6FEB8AFD}"/>
              </a:ext>
            </a:extLst>
          </p:cNvPr>
          <p:cNvSpPr txBox="1">
            <a:spLocks/>
          </p:cNvSpPr>
          <p:nvPr/>
        </p:nvSpPr>
        <p:spPr>
          <a:xfrm>
            <a:off x="8804382" y="4275090"/>
            <a:ext cx="2572262" cy="62670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lt"/>
                <a:cs typeface="Segoe Sans Display"/>
              </a:rPr>
              <a:t>Communicates optimized shift plans and real-time alerts to relevant supervisors.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1F26053-0D2C-4F10-4CA7-1A96F411B8B0}"/>
              </a:ext>
            </a:extLst>
          </p:cNvPr>
          <p:cNvSpPr/>
          <p:nvPr/>
        </p:nvSpPr>
        <p:spPr bwMode="auto">
          <a:xfrm>
            <a:off x="373204" y="5453650"/>
            <a:ext cx="1851282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/>
              </a:rPr>
              <a:t>Employee Experience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29545D4-0E3F-4347-DD75-CEA85362E09D}"/>
              </a:ext>
            </a:extLst>
          </p:cNvPr>
          <p:cNvSpPr/>
          <p:nvPr/>
        </p:nvSpPr>
        <p:spPr bwMode="auto">
          <a:xfrm>
            <a:off x="369466" y="4230669"/>
            <a:ext cx="1851281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/>
              </a:rPr>
              <a:t>Reduces Overtime Hours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 Semibold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E70DAAB0-3B6E-E888-51F8-28E0C88B634B}"/>
              </a:ext>
            </a:extLst>
          </p:cNvPr>
          <p:cNvSpPr txBox="1">
            <a:spLocks/>
          </p:cNvSpPr>
          <p:nvPr/>
        </p:nvSpPr>
        <p:spPr>
          <a:xfrm>
            <a:off x="5915514" y="2017071"/>
            <a:ext cx="2572262" cy="1018877"/>
          </a:xfrm>
          <a:prstGeom prst="round2SameRect">
            <a:avLst>
              <a:gd name="adj1" fmla="val 7620"/>
              <a:gd name="adj2" fmla="val 0"/>
            </a:avLst>
          </a:prstGeom>
          <a:solidFill>
            <a:srgbClr val="FFFFFF">
              <a:alpha val="50000"/>
            </a:srgb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F02F8564-79E4-9ADB-6714-D77AEFA762FF}"/>
              </a:ext>
            </a:extLst>
          </p:cNvPr>
          <p:cNvSpPr txBox="1">
            <a:spLocks/>
          </p:cNvSpPr>
          <p:nvPr/>
        </p:nvSpPr>
        <p:spPr>
          <a:xfrm flipV="1">
            <a:off x="5915514" y="3034603"/>
            <a:ext cx="2572262" cy="635465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D18352B-1073-BE43-2733-4712B91D318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916119" y="2059959"/>
            <a:ext cx="2297512" cy="9233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AI Agent 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/>
              <a:ea typeface="+mn-ea"/>
              <a:cs typeface="+mn-cs"/>
            </a:endParaRP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lt"/>
                <a:cs typeface="Segoe Sans Display"/>
              </a:rPr>
              <a:t>Connection to MES (e.g., Dynamics 365 Supply Chain) for machine availability and production load</a:t>
            </a: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lt"/>
                <a:cs typeface="Segoe Sans Display"/>
              </a:rPr>
              <a:t>Connection to ERP (e.g., Dynamics 365) for retrieving current work orders and equipment assignments</a:t>
            </a: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lt"/>
                <a:cs typeface="Segoe Sans Display"/>
              </a:rPr>
              <a:t>Connection to Data Analytical Tools (e.g. Microsoft Fabric) for advanced labor-to-demand matching logic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B4205367-47DA-331D-DCFA-1CB2ABDA3B9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36"/>
          <a:stretch/>
        </p:blipFill>
        <p:spPr>
          <a:xfrm>
            <a:off x="8179189" y="2071355"/>
            <a:ext cx="219971" cy="211752"/>
          </a:xfrm>
          <a:prstGeom prst="rect">
            <a:avLst/>
          </a:prstGeom>
          <a:ln w="6657" cap="flat">
            <a:noFill/>
            <a:prstDash val="solid"/>
            <a:miter/>
          </a:ln>
          <a:effectLst/>
        </p:spPr>
      </p:pic>
      <p:sp>
        <p:nvSpPr>
          <p:cNvPr id="65" name="Text Placeholder 11">
            <a:extLst>
              <a:ext uri="{FF2B5EF4-FFF2-40B4-BE49-F238E27FC236}">
                <a16:creationId xmlns:a16="http://schemas.microsoft.com/office/drawing/2014/main" id="{49AEC323-4797-6185-6CFB-A05E683C2258}"/>
              </a:ext>
            </a:extLst>
          </p:cNvPr>
          <p:cNvSpPr txBox="1">
            <a:spLocks/>
          </p:cNvSpPr>
          <p:nvPr/>
        </p:nvSpPr>
        <p:spPr>
          <a:xfrm>
            <a:off x="8804381" y="2017071"/>
            <a:ext cx="2572262" cy="1018877"/>
          </a:xfrm>
          <a:prstGeom prst="round2SameRect">
            <a:avLst>
              <a:gd name="adj1" fmla="val 7620"/>
              <a:gd name="adj2" fmla="val 0"/>
            </a:avLst>
          </a:prstGeom>
          <a:solidFill>
            <a:srgbClr val="FFFFFF">
              <a:alpha val="50000"/>
            </a:srgb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66" name="Text Placeholder 11">
            <a:extLst>
              <a:ext uri="{FF2B5EF4-FFF2-40B4-BE49-F238E27FC236}">
                <a16:creationId xmlns:a16="http://schemas.microsoft.com/office/drawing/2014/main" id="{ED987E0E-86D4-60BC-098D-96E1391B9823}"/>
              </a:ext>
            </a:extLst>
          </p:cNvPr>
          <p:cNvSpPr txBox="1">
            <a:spLocks/>
          </p:cNvSpPr>
          <p:nvPr/>
        </p:nvSpPr>
        <p:spPr>
          <a:xfrm flipV="1">
            <a:off x="8804381" y="3034603"/>
            <a:ext cx="2572262" cy="635465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8EAE9A4-73EA-AAA2-7F4B-C67B00A58C5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804987" y="2095377"/>
            <a:ext cx="2307281" cy="87203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R="0" lvl="0" indent="0" defTabSz="914367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 Semibold"/>
              </a:defRPr>
            </a:lvl1pPr>
          </a:lstStyle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AI Agent </a:t>
            </a: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lt"/>
                <a:cs typeface="Segoe Sans Display"/>
              </a:rPr>
              <a:t>Connection to workflow automation services (</a:t>
            </a:r>
            <a:r>
              <a:rPr kumimoji="0" lang="en-US" sz="7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lt"/>
                <a:cs typeface="Segoe Sans Display"/>
              </a:rPr>
              <a:t>e.g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lt"/>
                <a:cs typeface="Segoe Sans Display"/>
              </a:rPr>
              <a:t>, Power Automate) for logic-based optimization and rule enforcement</a:t>
            </a: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lt"/>
                <a:cs typeface="Segoe Sans Display"/>
              </a:rPr>
              <a:t>Connection to Analyzing Tools (e.g. Excel) for maintaining configurable planning templates and constraints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6F1F3811-598B-459F-84CA-A2CFE45FB05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36"/>
          <a:stretch/>
        </p:blipFill>
        <p:spPr>
          <a:xfrm>
            <a:off x="11071339" y="2071355"/>
            <a:ext cx="219971" cy="211752"/>
          </a:xfrm>
          <a:prstGeom prst="rect">
            <a:avLst/>
          </a:prstGeom>
          <a:ln w="6657" cap="flat">
            <a:noFill/>
            <a:prstDash val="solid"/>
            <a:miter/>
          </a:ln>
          <a:effectLst/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30224B9A-DF8E-57B5-71B1-65FFB70947D8}"/>
              </a:ext>
            </a:extLst>
          </p:cNvPr>
          <p:cNvSpPr txBox="1"/>
          <p:nvPr/>
        </p:nvSpPr>
        <p:spPr>
          <a:xfrm>
            <a:off x="3223018" y="3192285"/>
            <a:ext cx="2199820" cy="3231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Benefit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: 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lt"/>
                <a:cs typeface="Segoe Sans Display"/>
                <a:sym typeface="DM Sans"/>
              </a:rPr>
              <a:t>Aggregates workforce availability, skill sets, absentee data to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lt"/>
                <a:cs typeface="Segoe Sans Display"/>
                <a:sym typeface="DM Sans"/>
              </a:rPr>
              <a:t>e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lt"/>
                <a:cs typeface="Segoe Sans Display"/>
              </a:rPr>
              <a:t>nsure visibility into staffing capacity and compliance constraints.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4CB2EA9-079B-8FBC-02AA-43390868DE12}"/>
              </a:ext>
            </a:extLst>
          </p:cNvPr>
          <p:cNvSpPr txBox="1"/>
          <p:nvPr/>
        </p:nvSpPr>
        <p:spPr>
          <a:xfrm>
            <a:off x="6128274" y="3192285"/>
            <a:ext cx="2199820" cy="3231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Benefit: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lt"/>
                <a:cs typeface="Segoe Sans Display"/>
              </a:rPr>
              <a:t>Matches labor with demand to minimize downtime by aligning labor with equipment and workload.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A10E6AF-D52C-155D-6776-73304A5F8351}"/>
              </a:ext>
            </a:extLst>
          </p:cNvPr>
          <p:cNvSpPr txBox="1"/>
          <p:nvPr/>
        </p:nvSpPr>
        <p:spPr>
          <a:xfrm>
            <a:off x="8990602" y="3192285"/>
            <a:ext cx="2199820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Benefit: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lt"/>
                <a:cs typeface="Segoe Sans Display"/>
              </a:rPr>
              <a:t>Generates accurate and optimized shift plans incorporating skills, etc.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5EA911B5-58DD-9C27-60EB-BE4D3C28BBFF}"/>
              </a:ext>
            </a:extLst>
          </p:cNvPr>
          <p:cNvGrpSpPr/>
          <p:nvPr/>
        </p:nvGrpSpPr>
        <p:grpSpPr>
          <a:xfrm>
            <a:off x="8804381" y="4827756"/>
            <a:ext cx="2572262" cy="1652997"/>
            <a:chOff x="8804381" y="4827756"/>
            <a:chExt cx="2572262" cy="1652997"/>
          </a:xfrm>
        </p:grpSpPr>
        <p:sp>
          <p:nvSpPr>
            <p:cNvPr id="70" name="Text Placeholder 11">
              <a:extLst>
                <a:ext uri="{FF2B5EF4-FFF2-40B4-BE49-F238E27FC236}">
                  <a16:creationId xmlns:a16="http://schemas.microsoft.com/office/drawing/2014/main" id="{D29C65E5-C18B-836A-58A3-02B6500ED9E6}"/>
                </a:ext>
              </a:extLst>
            </p:cNvPr>
            <p:cNvSpPr txBox="1">
              <a:spLocks/>
            </p:cNvSpPr>
            <p:nvPr/>
          </p:nvSpPr>
          <p:spPr>
            <a:xfrm>
              <a:off x="8804381" y="4827756"/>
              <a:ext cx="2572262" cy="1018877"/>
            </a:xfrm>
            <a:prstGeom prst="round2SameRect">
              <a:avLst>
                <a:gd name="adj1" fmla="val 7620"/>
                <a:gd name="adj2" fmla="val 0"/>
              </a:avLst>
            </a:prstGeom>
            <a:solidFill>
              <a:srgbClr val="FFFFFF">
                <a:alpha val="50000"/>
              </a:srgbClr>
            </a:solidFill>
            <a:ln>
              <a:solidFill>
                <a:schemeClr val="bg1"/>
              </a:solidFill>
            </a:ln>
          </p:spPr>
          <p:txBody>
            <a:bodyPr lIns="0" tIns="0" rIns="0" bIns="0" anchor="b">
              <a:noAutofit/>
            </a:bodyPr>
            <a:lstStyle>
              <a:lvl1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Segoe Sans Display" pitchFamily="2" charset="0"/>
                </a:defRPr>
              </a:lvl1pPr>
              <a:lvl2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endParaRPr>
            </a:p>
          </p:txBody>
        </p:sp>
        <p:sp>
          <p:nvSpPr>
            <p:cNvPr id="71" name="Text Placeholder 11">
              <a:extLst>
                <a:ext uri="{FF2B5EF4-FFF2-40B4-BE49-F238E27FC236}">
                  <a16:creationId xmlns:a16="http://schemas.microsoft.com/office/drawing/2014/main" id="{1828A078-938E-8DB4-40E0-151083B1BB2E}"/>
                </a:ext>
              </a:extLst>
            </p:cNvPr>
            <p:cNvSpPr txBox="1">
              <a:spLocks/>
            </p:cNvSpPr>
            <p:nvPr/>
          </p:nvSpPr>
          <p:spPr>
            <a:xfrm flipV="1">
              <a:off x="8804381" y="5845288"/>
              <a:ext cx="2572262" cy="635465"/>
            </a:xfrm>
            <a:prstGeom prst="round2Same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txBody>
            <a:bodyPr lIns="0" tIns="0" rIns="0" bIns="0" anchor="b">
              <a:noAutofit/>
            </a:bodyPr>
            <a:lstStyle>
              <a:lvl1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Segoe Sans Display" pitchFamily="2" charset="0"/>
                </a:defRPr>
              </a:lvl1pPr>
              <a:lvl2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2E67030-B717-FAAC-7EB8-4B9305587B8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8990602" y="5008900"/>
              <a:ext cx="2199820" cy="65659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R="0" lvl="0" indent="0" defTabSz="914367" fontAlgn="auto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 kumimoji="0" sz="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 Semibold"/>
                </a:defRPr>
              </a:lvl1pPr>
            </a:lstStyle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Sans Display Semibold"/>
                  <a:ea typeface="+mn-ea"/>
                  <a:cs typeface="+mn-cs"/>
                </a:rPr>
                <a:t>AI Agent </a:t>
              </a:r>
            </a:p>
            <a:p>
              <a:pPr marL="171450" marR="0" lvl="0" indent="-17145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78D4"/>
                </a:buClr>
                <a:buSzPct val="130000"/>
                <a:buFont typeface="Segoe Sans Display" pitchFamily="2" charset="0"/>
                <a:buChar char="+"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Segoe Sans Display"/>
                </a:rPr>
                <a:t>Connection to Communication Tools (e.g. Outlook) for email notifications</a:t>
              </a:r>
            </a:p>
            <a:p>
              <a:pPr marL="171450" marR="0" lvl="0" indent="-17145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78D4"/>
                </a:buClr>
                <a:buSzPct val="130000"/>
                <a:buFont typeface="Segoe Sans Display" pitchFamily="2" charset="0"/>
                <a:buChar char="+"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Segoe Sans Display"/>
                </a:rPr>
                <a:t>Connection to communication platform (e.g., Teams) for alerts and collaboration on shift changes</a:t>
              </a:r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E0B90A42-C08B-C785-6AFC-10A8A03C4741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736"/>
            <a:stretch/>
          </p:blipFill>
          <p:spPr>
            <a:xfrm>
              <a:off x="11071339" y="4898725"/>
              <a:ext cx="219971" cy="211752"/>
            </a:xfrm>
            <a:prstGeom prst="rect">
              <a:avLst/>
            </a:prstGeom>
            <a:ln w="6657" cap="flat">
              <a:noFill/>
              <a:prstDash val="solid"/>
              <a:miter/>
            </a:ln>
            <a:effectLst/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E29FBBA-1472-C138-AD44-B15C3B943212}"/>
                </a:ext>
              </a:extLst>
            </p:cNvPr>
            <p:cNvSpPr txBox="1"/>
            <p:nvPr/>
          </p:nvSpPr>
          <p:spPr>
            <a:xfrm>
              <a:off x="8990602" y="6010318"/>
              <a:ext cx="219982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Sans Display Semibold"/>
                  <a:ea typeface="+mn-ea"/>
                  <a:cs typeface="+mn-cs"/>
                </a:rPr>
                <a:t>Benefit: 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91F2C"/>
                  </a:solidFill>
                  <a:effectLst/>
                  <a:uLnTx/>
                  <a:uFillTx/>
                  <a:latin typeface="Segoe Sans Display"/>
                  <a:ea typeface="+mn-lt"/>
                  <a:cs typeface="Segoe Sans Display"/>
                </a:rPr>
                <a:t>Sends shift plan updates to improve visibility and response time to scheduling changes.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9D61AD65-6A7C-79C9-A473-72E2C0EE5A87}"/>
              </a:ext>
            </a:extLst>
          </p:cNvPr>
          <p:cNvGrpSpPr/>
          <p:nvPr/>
        </p:nvGrpSpPr>
        <p:grpSpPr>
          <a:xfrm>
            <a:off x="8532533" y="4098083"/>
            <a:ext cx="210652" cy="210652"/>
            <a:chOff x="8558978" y="4098083"/>
            <a:chExt cx="210652" cy="210652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4A15BD78-19E1-93E6-A8B3-574C60277439}"/>
                </a:ext>
              </a:extLst>
            </p:cNvPr>
            <p:cNvSpPr/>
            <p:nvPr/>
          </p:nvSpPr>
          <p:spPr bwMode="auto">
            <a:xfrm rot="10800000">
              <a:off x="8558978" y="4098083"/>
              <a:ext cx="210652" cy="210652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78E5C3-A8D2-4032-8A11-382F9321D76A}"/>
                </a:ext>
              </a:extLst>
            </p:cNvPr>
            <p:cNvSpPr/>
            <p:nvPr/>
          </p:nvSpPr>
          <p:spPr bwMode="auto">
            <a:xfrm rot="13500000">
              <a:off x="8638937" y="4167165"/>
              <a:ext cx="72489" cy="724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CEA2AE9-D284-6FF8-B8BC-0D0169759014}"/>
              </a:ext>
            </a:extLst>
          </p:cNvPr>
          <p:cNvGrpSpPr/>
          <p:nvPr/>
        </p:nvGrpSpPr>
        <p:grpSpPr>
          <a:xfrm>
            <a:off x="5648740" y="4099406"/>
            <a:ext cx="210652" cy="210652"/>
            <a:chOff x="5683729" y="4099406"/>
            <a:chExt cx="210652" cy="210652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272FA54A-35F4-E81C-6603-927E3F50BDDF}"/>
                </a:ext>
              </a:extLst>
            </p:cNvPr>
            <p:cNvSpPr/>
            <p:nvPr/>
          </p:nvSpPr>
          <p:spPr bwMode="auto">
            <a:xfrm rot="10800000">
              <a:off x="5683729" y="4099406"/>
              <a:ext cx="210652" cy="210652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7" name="Rectangle 89">
              <a:extLst>
                <a:ext uri="{FF2B5EF4-FFF2-40B4-BE49-F238E27FC236}">
                  <a16:creationId xmlns:a16="http://schemas.microsoft.com/office/drawing/2014/main" id="{CAE3A509-B4B0-9FB6-5CB7-840076CF22BB}"/>
                </a:ext>
              </a:extLst>
            </p:cNvPr>
            <p:cNvSpPr/>
            <p:nvPr/>
          </p:nvSpPr>
          <p:spPr bwMode="auto">
            <a:xfrm rot="13500000">
              <a:off x="5763688" y="4168488"/>
              <a:ext cx="72489" cy="724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D87FD63-8745-2CB9-8C6C-7338BD1B4B80}"/>
              </a:ext>
            </a:extLst>
          </p:cNvPr>
          <p:cNvSpPr/>
          <p:nvPr/>
        </p:nvSpPr>
        <p:spPr bwMode="auto">
          <a:xfrm>
            <a:off x="348299" y="4484668"/>
            <a:ext cx="1851281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/>
              </a:rPr>
              <a:t>Reduces Unplanned Delays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 Semibold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65136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936FB4-4F97-0964-FF3B-866D8AC09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raphic 232">
            <a:extLst>
              <a:ext uri="{FF2B5EF4-FFF2-40B4-BE49-F238E27FC236}">
                <a16:creationId xmlns:a16="http://schemas.microsoft.com/office/drawing/2014/main" id="{603305C7-89BE-CEDF-3A86-647AC1248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  <p:sp>
        <p:nvSpPr>
          <p:cNvPr id="223" name="Rounded Rectangle 19">
            <a:extLst>
              <a:ext uri="{FF2B5EF4-FFF2-40B4-BE49-F238E27FC236}">
                <a16:creationId xmlns:a16="http://schemas.microsoft.com/office/drawing/2014/main" id="{9CE88331-0051-08C9-372A-64F53C614B11}"/>
              </a:ext>
            </a:extLst>
          </p:cNvPr>
          <p:cNvSpPr/>
          <p:nvPr/>
        </p:nvSpPr>
        <p:spPr>
          <a:xfrm>
            <a:off x="731884" y="4782360"/>
            <a:ext cx="3665957" cy="621291"/>
          </a:xfrm>
          <a:prstGeom prst="roundRect">
            <a:avLst>
              <a:gd name="adj" fmla="val 8528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A100FF"/>
              </a:solidFill>
              <a:effectLst/>
              <a:highlight>
                <a:srgbClr val="FFFF00"/>
              </a:highlight>
              <a:uLnTx/>
              <a:uFillTx/>
              <a:latin typeface="Segoe UI Variable Display" pitchFamily="2" charset="0"/>
              <a:ea typeface="+mn-ea"/>
              <a:cs typeface="Segoe UI Variable Display" pitchFamily="2" charset="0"/>
            </a:endParaRPr>
          </a:p>
        </p:txBody>
      </p:sp>
      <p:sp>
        <p:nvSpPr>
          <p:cNvPr id="218" name="Google Shape;498;p32">
            <a:extLst>
              <a:ext uri="{FF2B5EF4-FFF2-40B4-BE49-F238E27FC236}">
                <a16:creationId xmlns:a16="http://schemas.microsoft.com/office/drawing/2014/main" id="{151D63A3-E205-66F4-E81F-B8CC1EBAEC52}"/>
              </a:ext>
            </a:extLst>
          </p:cNvPr>
          <p:cNvSpPr/>
          <p:nvPr/>
        </p:nvSpPr>
        <p:spPr>
          <a:xfrm>
            <a:off x="736493" y="1406658"/>
            <a:ext cx="3664533" cy="3335270"/>
          </a:xfrm>
          <a:prstGeom prst="roundRect">
            <a:avLst>
              <a:gd name="adj" fmla="val 2332"/>
            </a:avLst>
          </a:prstGeom>
          <a:solidFill>
            <a:srgbClr val="DDEEF9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80" tIns="91440" rIns="91440" bIns="3017520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/>
                <a:cs typeface="Segoe Sans Display"/>
                <a:sym typeface="DM Sans Light"/>
              </a:rPr>
              <a:t>Key Considerations to Address</a:t>
            </a:r>
            <a:endParaRPr lang="en-GB" sz="105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/>
              <a:cs typeface="Segoe Sans Display"/>
            </a:endParaRPr>
          </a:p>
          <a:p>
            <a:pPr marL="171450" indent="-17145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>
                <a:solidFill>
                  <a:prstClr val="black"/>
                </a:solidFill>
                <a:ea typeface="+mn-lt"/>
                <a:cs typeface="+mn-lt"/>
                <a:sym typeface="DM Sans Light"/>
              </a:rPr>
              <a:t>Fetches labor availability, historical staffing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lt"/>
                <a:cs typeface="+mn-lt"/>
                <a:sym typeface="DM Sans Light"/>
              </a:rPr>
              <a:t> and </a:t>
            </a:r>
            <a:r>
              <a:rPr lang="en-US" sz="1050">
                <a:solidFill>
                  <a:prstClr val="black"/>
                </a:solidFill>
                <a:ea typeface="+mn-lt"/>
                <a:cs typeface="+mn-lt"/>
                <a:sym typeface="DM Sans Light"/>
              </a:rPr>
              <a:t>shift policies from HR and ERP systems (e.g., Workday, Dynamics 365) to maintain up-to-date workforce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lt"/>
                <a:cs typeface="+mn-lt"/>
                <a:sym typeface="DM Sans Light"/>
              </a:rPr>
              <a:t>data</a:t>
            </a:r>
            <a:endParaRPr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lt"/>
              <a:cs typeface="+mn-lt"/>
            </a:endParaRPr>
          </a:p>
          <a:p>
            <a:pPr marL="171450" indent="-17145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>
                <a:solidFill>
                  <a:prstClr val="black"/>
                </a:solidFill>
                <a:ea typeface="+mn-lt"/>
                <a:cs typeface="+mn-lt"/>
                <a:sym typeface="DM Sans Light"/>
              </a:rPr>
              <a:t>References machine status from MES (e.g., Dynamics 365) and work orders to align staffing with operational demand, generating staffing reports.</a:t>
            </a:r>
            <a:endParaRPr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lt"/>
              <a:cs typeface="+mn-lt"/>
            </a:endParaRPr>
          </a:p>
          <a:p>
            <a:pPr marL="171450" indent="-17145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>
                <a:solidFill>
                  <a:prstClr val="black"/>
                </a:solidFill>
                <a:ea typeface="+mn-lt"/>
                <a:cs typeface="+mn-lt"/>
                <a:sym typeface="DM Sans Light"/>
              </a:rPr>
              <a:t>Runs shift optimization with skill matching and predefined business rules, to provide optimized schedules</a:t>
            </a:r>
            <a:endParaRPr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lt"/>
              <a:cs typeface="+mn-lt"/>
            </a:endParaRPr>
          </a:p>
          <a:p>
            <a:pPr marL="171450" indent="-17145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>
                <a:solidFill>
                  <a:prstClr val="black"/>
                </a:solidFill>
                <a:ea typeface="+mn-lt"/>
                <a:cs typeface="+mn-lt"/>
                <a:sym typeface="DM Sans Light"/>
              </a:rPr>
              <a:t>Sends shift plan updates via collaboration platforms (e.g., Outlook, Teams), to supervisors based on severity, staffing gaps, or production impact.</a:t>
            </a:r>
            <a:endParaRPr lang="en-US" sz="1050">
              <a:solidFill>
                <a:prstClr val="black"/>
              </a:solidFill>
              <a:ea typeface="+mn-lt"/>
              <a:cs typeface="+mn-lt"/>
            </a:endParaRPr>
          </a:p>
          <a:p>
            <a:pPr marL="171450" indent="-17145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>
                <a:solidFill>
                  <a:prstClr val="black"/>
                </a:solidFill>
                <a:latin typeface="Segoe Sans Display"/>
                <a:cs typeface="Segoe Sans Display"/>
              </a:rPr>
              <a:t>PII includes </a:t>
            </a:r>
            <a:r>
              <a:rPr lang="en-US" sz="1050">
                <a:solidFill>
                  <a:prstClr val="black"/>
                </a:solidFill>
                <a:ea typeface="+mn-lt"/>
                <a:cs typeface="+mn-lt"/>
              </a:rPr>
              <a:t>employee names, roles, shifts and absences.</a:t>
            </a:r>
            <a:endParaRPr lang="en-US" sz="1050">
              <a:solidFill>
                <a:prstClr val="black"/>
              </a:solidFill>
              <a:latin typeface="Segoe Sans Display"/>
              <a:cs typeface="Segoe Sans Displa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7538D4-CE8A-E85D-1EF1-BBEBD9CB1600}"/>
              </a:ext>
            </a:extLst>
          </p:cNvPr>
          <p:cNvSpPr txBox="1"/>
          <p:nvPr/>
        </p:nvSpPr>
        <p:spPr>
          <a:xfrm>
            <a:off x="796228" y="4938438"/>
            <a:ext cx="1287791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/>
                <a:cs typeface="Segoe Sans Display"/>
              </a:rPr>
              <a:t>Agent-to-Agent</a:t>
            </a:r>
            <a:endParaRPr lang="en-US" sz="105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/>
              <a:cs typeface="Segoe Sans Display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/>
                <a:cs typeface="Segoe Sans Display"/>
              </a:rPr>
              <a:t>Workflow</a:t>
            </a:r>
            <a:endParaRPr lang="en-US" sz="105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/>
              <a:cs typeface="Segoe Sans Display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BDED39-1A83-1984-4C7B-93222BC0B621}"/>
              </a:ext>
            </a:extLst>
          </p:cNvPr>
          <p:cNvSpPr txBox="1"/>
          <p:nvPr/>
        </p:nvSpPr>
        <p:spPr>
          <a:xfrm>
            <a:off x="2083387" y="4949410"/>
            <a:ext cx="2317639" cy="3609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71450" indent="-171450">
              <a:lnSpc>
                <a:spcPts val="1060"/>
              </a:lnSpc>
              <a:buFont typeface="Arial" panose="020B0604020202020204" pitchFamily="34" charset="0"/>
              <a:buChar char="•"/>
              <a:defRPr/>
            </a:pPr>
            <a:r>
              <a:rPr lang="en-US" sz="800">
                <a:solidFill>
                  <a:srgbClr val="000000"/>
                </a:solidFill>
                <a:latin typeface="Segoe Sans Display"/>
                <a:cs typeface="Segoe Sans Display"/>
              </a:rPr>
              <a:t>Production Schedule Optimizer Agent</a:t>
            </a:r>
            <a:endParaRPr lang="en-US"/>
          </a:p>
          <a:p>
            <a:pPr marL="171450" indent="-171450">
              <a:lnSpc>
                <a:spcPts val="1060"/>
              </a:lnSpc>
              <a:buFont typeface="Arial" panose="020B0604020202020204" pitchFamily="34" charset="0"/>
              <a:buChar char="•"/>
              <a:defRPr/>
            </a:pPr>
            <a:r>
              <a:rPr lang="en-US" sz="800">
                <a:solidFill>
                  <a:srgbClr val="000000"/>
                </a:solidFill>
                <a:latin typeface="Segoe Sans Display"/>
                <a:cs typeface="Segoe Sans Display"/>
              </a:rPr>
              <a:t>Maintenance Prediction Agent</a:t>
            </a:r>
            <a:endParaRPr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/>
              <a:cs typeface="Segoe Sans Display"/>
            </a:endParaRPr>
          </a:p>
        </p:txBody>
      </p:sp>
      <p:sp>
        <p:nvSpPr>
          <p:cNvPr id="3" name="Google Shape;115;p20">
            <a:extLst>
              <a:ext uri="{FF2B5EF4-FFF2-40B4-BE49-F238E27FC236}">
                <a16:creationId xmlns:a16="http://schemas.microsoft.com/office/drawing/2014/main" id="{B4A37F42-1CE9-86B2-4042-3EB384324BCA}"/>
              </a:ext>
            </a:extLst>
          </p:cNvPr>
          <p:cNvSpPr txBox="1"/>
          <p:nvPr/>
        </p:nvSpPr>
        <p:spPr>
          <a:xfrm>
            <a:off x="695995" y="472952"/>
            <a:ext cx="2376571" cy="15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fontAlgn="base">
              <a:defRPr/>
            </a:pPr>
            <a:r>
              <a:rPr lang="en-GB" sz="1200">
                <a:solidFill>
                  <a:srgbClr val="0078D4"/>
                </a:solidFill>
                <a:latin typeface="Segoe Sans Display"/>
                <a:ea typeface="DM Sans 14pt"/>
                <a:cs typeface="Segoe Sans Display"/>
                <a:sym typeface="DM Sans"/>
              </a:rPr>
              <a:t>MANUFACTURING INDUSTRY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/>
              <a:ea typeface="DM Sans 14pt"/>
              <a:cs typeface="Segoe Sans Display"/>
              <a:sym typeface="DM Sans"/>
            </a:endParaRPr>
          </a:p>
        </p:txBody>
      </p:sp>
      <p:sp>
        <p:nvSpPr>
          <p:cNvPr id="6" name="Google Shape;163;p22">
            <a:extLst>
              <a:ext uri="{FF2B5EF4-FFF2-40B4-BE49-F238E27FC236}">
                <a16:creationId xmlns:a16="http://schemas.microsoft.com/office/drawing/2014/main" id="{2C59217A-9FC9-FAB0-28AB-F0EC9D2B9B7E}"/>
              </a:ext>
            </a:extLst>
          </p:cNvPr>
          <p:cNvSpPr/>
          <p:nvPr/>
        </p:nvSpPr>
        <p:spPr>
          <a:xfrm>
            <a:off x="695995" y="710974"/>
            <a:ext cx="53567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8712">
              <a:buClr>
                <a:srgbClr val="000000"/>
              </a:buClr>
              <a:defRPr/>
            </a:pPr>
            <a:r>
              <a:rPr lang="en-US" sz="2400" b="1" kern="0">
                <a:solidFill>
                  <a:srgbClr val="000000"/>
                </a:solidFill>
                <a:latin typeface="Segoe Sans Display Semibold"/>
                <a:ea typeface="DM Sans 14pt ExtraLight"/>
                <a:cs typeface="Segoe Sans Display Semibold"/>
                <a:sym typeface="DM Sans ExtraLight"/>
              </a:rPr>
              <a:t>Shift Planning Optimizer 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 Semibold"/>
                <a:ea typeface="DM Sans 14pt ExtraLight"/>
                <a:cs typeface="Segoe Sans Display Semibold"/>
                <a:sym typeface="DM Sans ExtraLight"/>
              </a:rPr>
              <a:t>Agent</a:t>
            </a:r>
            <a:endParaRPr kumimoji="0" lang="en-GB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 Semibold"/>
              <a:ea typeface="DM Sans 14pt ExtraLight"/>
              <a:cs typeface="Segoe Sans Display Semibold"/>
              <a:sym typeface="DM Sans Extra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EACBC4-19D0-2612-D761-F09C373D07A0}"/>
              </a:ext>
            </a:extLst>
          </p:cNvPr>
          <p:cNvSpPr txBox="1"/>
          <p:nvPr/>
        </p:nvSpPr>
        <p:spPr>
          <a:xfrm>
            <a:off x="695994" y="1098881"/>
            <a:ext cx="10960603" cy="307777"/>
          </a:xfrm>
          <a:prstGeom prst="rect">
            <a:avLst/>
          </a:prstGeom>
          <a:noFill/>
        </p:spPr>
        <p:txBody>
          <a:bodyPr wrap="square" lIns="0" tIns="45720" rIns="91440" bIns="45720" rtlCol="0" anchor="t">
            <a:spAutoFit/>
          </a:bodyPr>
          <a:lstStyle/>
          <a:p>
            <a:pPr>
              <a:tabLst>
                <a:tab pos="3992563" algn="l"/>
              </a:tabLst>
              <a:defRPr/>
            </a:pPr>
            <a:r>
              <a:rPr lang="en-US" sz="1400" b="1">
                <a:solidFill>
                  <a:prstClr val="black"/>
                </a:solidFill>
                <a:latin typeface="Aptos"/>
                <a:cs typeface="Segoe Sans Display Semibold" pitchFamily="2" charset="0"/>
              </a:rPr>
              <a:t>Dynamically adjusts shift schedules to reduce downtime and improve staffing.</a:t>
            </a:r>
            <a:endParaRPr lang="en-US">
              <a:ea typeface="+mn-ea"/>
            </a:endParaRPr>
          </a:p>
        </p:txBody>
      </p:sp>
      <p:sp>
        <p:nvSpPr>
          <p:cNvPr id="35" name="Rounded Rectangle 19">
            <a:extLst>
              <a:ext uri="{FF2B5EF4-FFF2-40B4-BE49-F238E27FC236}">
                <a16:creationId xmlns:a16="http://schemas.microsoft.com/office/drawing/2014/main" id="{EC39E78A-B250-7782-6AFF-B47B8710EB17}"/>
              </a:ext>
            </a:extLst>
          </p:cNvPr>
          <p:cNvSpPr/>
          <p:nvPr/>
        </p:nvSpPr>
        <p:spPr>
          <a:xfrm>
            <a:off x="731884" y="5451343"/>
            <a:ext cx="3705033" cy="1331120"/>
          </a:xfrm>
          <a:prstGeom prst="roundRect">
            <a:avLst>
              <a:gd name="adj" fmla="val 8528"/>
            </a:avLst>
          </a:prstGeom>
          <a:solidFill>
            <a:srgbClr val="D9D9D9">
              <a:alpha val="2000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 Semibold" pitchFamily="2" charset="0"/>
                <a:ea typeface="DM Sans 14pt Light"/>
                <a:cs typeface="Segoe Sans Display Semibold" pitchFamily="2" charset="0"/>
                <a:sym typeface="DM Sans Light"/>
              </a:rPr>
              <a:t>Reference Architecture Assumptions</a:t>
            </a: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lang="en-US" sz="800">
                <a:solidFill>
                  <a:srgbClr val="000000"/>
                </a:solidFill>
                <a:latin typeface="Segoe Sans Display"/>
                <a:cs typeface="Segoe Sans Display"/>
                <a:sym typeface="DM Sans Light"/>
              </a:rPr>
              <a:t>Agent will be hosted on Teams channel with Microsoft authentication</a:t>
            </a: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lang="en-US" sz="800">
                <a:solidFill>
                  <a:srgbClr val="000000"/>
                </a:solidFill>
                <a:latin typeface="Segoe Sans Display"/>
                <a:cs typeface="Segoe Sans Display"/>
                <a:sym typeface="DM Sans Light"/>
              </a:rPr>
              <a:t>Planner, Supervisor, Manager will have  M365 license to access the agent, </a:t>
            </a: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lang="en-US" sz="800">
                <a:solidFill>
                  <a:srgbClr val="000000"/>
                </a:solidFill>
                <a:latin typeface="Segoe Sans Display"/>
                <a:cs typeface="Segoe Sans Display"/>
                <a:sym typeface="DM Sans Light"/>
              </a:rPr>
              <a:t>ERP and HR systems would expose APIs or have connectors to  fetch stocks, employee schedules and skills. </a:t>
            </a:r>
          </a:p>
          <a:p>
            <a:pPr marL="171450" indent="-171450" fontAlgn="base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defRPr/>
            </a:pPr>
            <a:r>
              <a:rPr lang="en-US" sz="800">
                <a:solidFill>
                  <a:srgbClr val="000000"/>
                </a:solidFill>
                <a:latin typeface="Segoe Sans Display"/>
                <a:cs typeface="Segoe Sans Display"/>
                <a:sym typeface="DM Sans Light"/>
              </a:rPr>
              <a:t>PDF, PPTX and DOCX are the supported knowledge in SharePoint. Dataverse knowledge can be max two with max 15 tables each.</a:t>
            </a: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lang="en-US" sz="800">
                <a:solidFill>
                  <a:srgbClr val="000000"/>
                </a:solidFill>
                <a:latin typeface="Segoe Sans Display"/>
                <a:cs typeface="Segoe Sans Display"/>
                <a:sym typeface="DM Sans Light"/>
              </a:rPr>
              <a:t>Other dependent agents should be ready and discoverable to be associated with this agent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A269E0-5BD4-F11A-7B59-D0F881148FE3}"/>
              </a:ext>
            </a:extLst>
          </p:cNvPr>
          <p:cNvSpPr/>
          <p:nvPr/>
        </p:nvSpPr>
        <p:spPr bwMode="auto">
          <a:xfrm>
            <a:off x="5810118" y="1972825"/>
            <a:ext cx="5042581" cy="887680"/>
          </a:xfrm>
          <a:prstGeom prst="rect">
            <a:avLst/>
          </a:prstGeom>
          <a:solidFill>
            <a:srgbClr val="B9DCD2"/>
          </a:solidFill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57D39F-EE0A-64C5-ECF4-52FB03AE833C}"/>
              </a:ext>
            </a:extLst>
          </p:cNvPr>
          <p:cNvSpPr/>
          <p:nvPr/>
        </p:nvSpPr>
        <p:spPr bwMode="auto">
          <a:xfrm>
            <a:off x="5810118" y="4306661"/>
            <a:ext cx="5042581" cy="73217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B34E38E-30BB-3488-1293-6F28A4C1FDAC}"/>
              </a:ext>
            </a:extLst>
          </p:cNvPr>
          <p:cNvSpPr/>
          <p:nvPr/>
        </p:nvSpPr>
        <p:spPr bwMode="auto">
          <a:xfrm>
            <a:off x="6216342" y="2947724"/>
            <a:ext cx="1612232" cy="659331"/>
          </a:xfrm>
          <a:prstGeom prst="round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F7AB3134-6C8C-E59A-9D53-829A4499FB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00596" y="3062024"/>
            <a:ext cx="303542" cy="30354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C3E5CFA-BEE2-1197-66C3-D013EB1AF03A}"/>
              </a:ext>
            </a:extLst>
          </p:cNvPr>
          <p:cNvSpPr txBox="1"/>
          <p:nvPr/>
        </p:nvSpPr>
        <p:spPr>
          <a:xfrm>
            <a:off x="9688963" y="1999499"/>
            <a:ext cx="79987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b="1"/>
              <a:t>Orchestrator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A4BC95-B415-A058-B7F0-86E3ED67B690}"/>
              </a:ext>
            </a:extLst>
          </p:cNvPr>
          <p:cNvSpPr txBox="1"/>
          <p:nvPr/>
        </p:nvSpPr>
        <p:spPr>
          <a:xfrm>
            <a:off x="9422768" y="4756104"/>
            <a:ext cx="133226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Agent Ops (logging, audit, observability)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444B8AAF-B2DA-3E61-F9F9-04332D0D0A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93466" y="4559007"/>
            <a:ext cx="252900" cy="227480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3324A07-6031-F472-706E-7C62981386F0}"/>
              </a:ext>
            </a:extLst>
          </p:cNvPr>
          <p:cNvCxnSpPr>
            <a:cxnSpLocks/>
            <a:endCxn id="24" idx="3"/>
          </p:cNvCxnSpPr>
          <p:nvPr/>
        </p:nvCxnSpPr>
        <p:spPr>
          <a:xfrm flipH="1">
            <a:off x="6146366" y="4672747"/>
            <a:ext cx="1182799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6CFE3EE-31FF-0434-A555-F0C88EA3D393}"/>
              </a:ext>
            </a:extLst>
          </p:cNvPr>
          <p:cNvSpPr txBox="1"/>
          <p:nvPr/>
        </p:nvSpPr>
        <p:spPr>
          <a:xfrm>
            <a:off x="6264900" y="3423001"/>
            <a:ext cx="574934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Structured Records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3DD2208-F883-2A9D-D1E5-E10CC52EDE96}"/>
              </a:ext>
            </a:extLst>
          </p:cNvPr>
          <p:cNvSpPr/>
          <p:nvPr/>
        </p:nvSpPr>
        <p:spPr bwMode="auto">
          <a:xfrm>
            <a:off x="5810118" y="2845656"/>
            <a:ext cx="5042581" cy="1461005"/>
          </a:xfrm>
          <a:prstGeom prst="rect">
            <a:avLst/>
          </a:prstGeom>
          <a:solidFill>
            <a:srgbClr val="E1D3C7"/>
          </a:solidFill>
          <a:ln w="9525" cap="flat" cmpd="sng" algn="ctr">
            <a:solidFill>
              <a:schemeClr val="bg2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3068E8F-59B5-EF8F-B17B-5B1C2F8C5362}"/>
              </a:ext>
            </a:extLst>
          </p:cNvPr>
          <p:cNvSpPr/>
          <p:nvPr/>
        </p:nvSpPr>
        <p:spPr bwMode="auto">
          <a:xfrm>
            <a:off x="5873677" y="3052838"/>
            <a:ext cx="1612232" cy="732172"/>
          </a:xfrm>
          <a:prstGeom prst="round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8986BFB8-299A-1932-9A56-F9482E4B2C17}"/>
              </a:ext>
            </a:extLst>
          </p:cNvPr>
          <p:cNvSpPr/>
          <p:nvPr/>
        </p:nvSpPr>
        <p:spPr bwMode="auto">
          <a:xfrm>
            <a:off x="9561481" y="3168673"/>
            <a:ext cx="884993" cy="427661"/>
          </a:xfrm>
          <a:prstGeom prst="roundRect">
            <a:avLst/>
          </a:prstGeom>
          <a:noFill/>
          <a:ln w="9525" cap="flat" cmpd="sng" algn="ctr">
            <a:solidFill>
              <a:schemeClr val="bg2">
                <a:lumMod val="2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8DDDFF3-AA5E-971E-EA8F-88B09F2D6481}"/>
              </a:ext>
            </a:extLst>
          </p:cNvPr>
          <p:cNvSpPr txBox="1"/>
          <p:nvPr/>
        </p:nvSpPr>
        <p:spPr>
          <a:xfrm>
            <a:off x="6513359" y="3059775"/>
            <a:ext cx="33286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Tools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057268D-A510-5FAB-5DE0-A7D70E5F991A}"/>
              </a:ext>
            </a:extLst>
          </p:cNvPr>
          <p:cNvSpPr txBox="1"/>
          <p:nvPr/>
        </p:nvSpPr>
        <p:spPr>
          <a:xfrm>
            <a:off x="9700159" y="3177645"/>
            <a:ext cx="60763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Channels</a:t>
            </a:r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A36B3D73-BFCF-04BD-71B9-CB5553AD8E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66053" y="3542960"/>
            <a:ext cx="227480" cy="22748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B40EFA89-F5CA-7985-D596-B3D44443B040}"/>
              </a:ext>
            </a:extLst>
          </p:cNvPr>
          <p:cNvSpPr txBox="1"/>
          <p:nvPr/>
        </p:nvSpPr>
        <p:spPr>
          <a:xfrm>
            <a:off x="5858463" y="2001150"/>
            <a:ext cx="2305149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00"/>
              <a:t>Base Pre-trained OpenAI Models / custom Open AI models (preview)</a:t>
            </a: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A43E73F7-F3E0-087D-6EDF-7046BE55EB7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030529" y="2114822"/>
            <a:ext cx="601758" cy="601758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538F356E-1BBD-D644-A6C2-F1D581BEFEDB}"/>
              </a:ext>
            </a:extLst>
          </p:cNvPr>
          <p:cNvSpPr txBox="1"/>
          <p:nvPr/>
        </p:nvSpPr>
        <p:spPr>
          <a:xfrm>
            <a:off x="6267509" y="4533269"/>
            <a:ext cx="815335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9a. Agent logs are displayed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5853FCA-5911-0259-E3A6-E28E509C8C72}"/>
              </a:ext>
            </a:extLst>
          </p:cNvPr>
          <p:cNvSpPr/>
          <p:nvPr/>
        </p:nvSpPr>
        <p:spPr bwMode="auto">
          <a:xfrm>
            <a:off x="7324829" y="4385058"/>
            <a:ext cx="2004486" cy="577008"/>
          </a:xfrm>
          <a:prstGeom prst="rect">
            <a:avLst/>
          </a:prstGeom>
          <a:noFill/>
          <a:ln w="9525" cap="flat" cmpd="sng" algn="ctr">
            <a:solidFill>
              <a:schemeClr val="accent2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1" name="Graphic 50">
            <a:extLst>
              <a:ext uri="{FF2B5EF4-FFF2-40B4-BE49-F238E27FC236}">
                <a16:creationId xmlns:a16="http://schemas.microsoft.com/office/drawing/2014/main" id="{C6A92E10-80BA-10CC-F4B2-0D6B6B856E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35798" y="4430604"/>
            <a:ext cx="390341" cy="390341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6559E9A2-6D99-FC30-3578-C77D0F445F8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628005" y="4430604"/>
            <a:ext cx="390341" cy="390341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B702FFDA-D991-3F66-4A2E-5FF117471093}"/>
              </a:ext>
            </a:extLst>
          </p:cNvPr>
          <p:cNvSpPr txBox="1"/>
          <p:nvPr/>
        </p:nvSpPr>
        <p:spPr>
          <a:xfrm>
            <a:off x="8423777" y="4808599"/>
            <a:ext cx="82259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"/>
              <a:t>Conversation Transcript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356BCBD7-5BD7-BD7C-7DFF-022349CFDA21}"/>
              </a:ext>
            </a:extLst>
          </p:cNvPr>
          <p:cNvSpPr/>
          <p:nvPr/>
        </p:nvSpPr>
        <p:spPr bwMode="auto">
          <a:xfrm>
            <a:off x="7717579" y="3052838"/>
            <a:ext cx="1612232" cy="732172"/>
          </a:xfrm>
          <a:prstGeom prst="round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2192465-E7C1-CDC9-B278-D2556A9C9A0D}"/>
              </a:ext>
            </a:extLst>
          </p:cNvPr>
          <p:cNvSpPr txBox="1"/>
          <p:nvPr/>
        </p:nvSpPr>
        <p:spPr>
          <a:xfrm>
            <a:off x="8113746" y="3091581"/>
            <a:ext cx="81989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Knowledge Base</a:t>
            </a:r>
          </a:p>
        </p:txBody>
      </p:sp>
      <p:pic>
        <p:nvPicPr>
          <p:cNvPr id="56" name="Graphic 55">
            <a:extLst>
              <a:ext uri="{FF2B5EF4-FFF2-40B4-BE49-F238E27FC236}">
                <a16:creationId xmlns:a16="http://schemas.microsoft.com/office/drawing/2014/main" id="{132AB0EB-1EF1-FA64-A3D8-3C1B97D54D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23594" y="3204246"/>
            <a:ext cx="390593" cy="390593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4ACC43B7-E417-D1C1-054C-8ED47BE08EC1}"/>
              </a:ext>
            </a:extLst>
          </p:cNvPr>
          <p:cNvSpPr txBox="1"/>
          <p:nvPr/>
        </p:nvSpPr>
        <p:spPr>
          <a:xfrm>
            <a:off x="7815206" y="3631374"/>
            <a:ext cx="60736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Structured Records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7849757-AC47-DB1A-D01A-99676F296D34}"/>
              </a:ext>
            </a:extLst>
          </p:cNvPr>
          <p:cNvSpPr txBox="1"/>
          <p:nvPr/>
        </p:nvSpPr>
        <p:spPr>
          <a:xfrm>
            <a:off x="8534343" y="3592902"/>
            <a:ext cx="77966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Unstructured Documents (versioned)</a:t>
            </a:r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76CC3F22-BB11-A875-BD0C-DEBAB5D03FB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728878" y="3204246"/>
            <a:ext cx="390593" cy="390593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C778788C-65A4-4F79-B4CD-F4A52457C12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686339" y="3318762"/>
            <a:ext cx="227480" cy="227480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BFF15613-CF13-962F-9628-511380DB472B}"/>
              </a:ext>
            </a:extLst>
          </p:cNvPr>
          <p:cNvSpPr/>
          <p:nvPr/>
        </p:nvSpPr>
        <p:spPr bwMode="auto">
          <a:xfrm>
            <a:off x="11195364" y="2464039"/>
            <a:ext cx="791117" cy="2133643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DF710C0-8BF4-B4FD-FD41-22A5182EE925}"/>
              </a:ext>
            </a:extLst>
          </p:cNvPr>
          <p:cNvSpPr txBox="1"/>
          <p:nvPr/>
        </p:nvSpPr>
        <p:spPr>
          <a:xfrm>
            <a:off x="11287238" y="2958585"/>
            <a:ext cx="607369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"/>
              <a:t>Shift Planner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B42F03F-7172-F277-61C9-93A452D5FAC0}"/>
              </a:ext>
            </a:extLst>
          </p:cNvPr>
          <p:cNvSpPr txBox="1"/>
          <p:nvPr/>
        </p:nvSpPr>
        <p:spPr>
          <a:xfrm>
            <a:off x="11287238" y="3598512"/>
            <a:ext cx="60736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"/>
              <a:t>Production Supervisor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F129A28-4077-B804-EEB4-01B2CF82C074}"/>
              </a:ext>
            </a:extLst>
          </p:cNvPr>
          <p:cNvSpPr txBox="1"/>
          <p:nvPr/>
        </p:nvSpPr>
        <p:spPr>
          <a:xfrm>
            <a:off x="11287238" y="4330773"/>
            <a:ext cx="60736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"/>
              <a:t>Operations Manager</a:t>
            </a:r>
          </a:p>
        </p:txBody>
      </p:sp>
      <p:pic>
        <p:nvPicPr>
          <p:cNvPr id="65" name="Graphic 64" descr="Office worker female outline">
            <a:extLst>
              <a:ext uri="{FF2B5EF4-FFF2-40B4-BE49-F238E27FC236}">
                <a16:creationId xmlns:a16="http://schemas.microsoft.com/office/drawing/2014/main" id="{22556C64-1E55-1B07-E49E-40ADB34873D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442839" y="3176632"/>
            <a:ext cx="296166" cy="296166"/>
          </a:xfrm>
          <a:prstGeom prst="rect">
            <a:avLst/>
          </a:prstGeom>
        </p:spPr>
      </p:pic>
      <p:pic>
        <p:nvPicPr>
          <p:cNvPr id="66" name="Graphic 65" descr="Office worker male outline">
            <a:extLst>
              <a:ext uri="{FF2B5EF4-FFF2-40B4-BE49-F238E27FC236}">
                <a16:creationId xmlns:a16="http://schemas.microsoft.com/office/drawing/2014/main" id="{A1F50300-3D48-F9B5-9CF0-5051F7308FF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442838" y="2536703"/>
            <a:ext cx="296168" cy="296168"/>
          </a:xfrm>
          <a:prstGeom prst="rect">
            <a:avLst/>
          </a:prstGeom>
        </p:spPr>
      </p:pic>
      <p:pic>
        <p:nvPicPr>
          <p:cNvPr id="67" name="Graphic 66" descr="Office worker female outline">
            <a:extLst>
              <a:ext uri="{FF2B5EF4-FFF2-40B4-BE49-F238E27FC236}">
                <a16:creationId xmlns:a16="http://schemas.microsoft.com/office/drawing/2014/main" id="{506CFE49-D26F-78D3-21D4-FAFD0721D7A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442839" y="3908892"/>
            <a:ext cx="296166" cy="296166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3DC47EC2-7F4C-A9BC-6EB5-528925C18CC5}"/>
              </a:ext>
            </a:extLst>
          </p:cNvPr>
          <p:cNvSpPr txBox="1"/>
          <p:nvPr/>
        </p:nvSpPr>
        <p:spPr>
          <a:xfrm>
            <a:off x="11215147" y="2269799"/>
            <a:ext cx="75140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Licensed Users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CCAB156-49C4-4476-95EE-C7DD20A9388D}"/>
              </a:ext>
            </a:extLst>
          </p:cNvPr>
          <p:cNvSpPr/>
          <p:nvPr/>
        </p:nvSpPr>
        <p:spPr bwMode="auto">
          <a:xfrm>
            <a:off x="4592608" y="2392910"/>
            <a:ext cx="911845" cy="49050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F7010B2-C220-D63F-F138-32B9A6AE14F5}"/>
              </a:ext>
            </a:extLst>
          </p:cNvPr>
          <p:cNvSpPr/>
          <p:nvPr/>
        </p:nvSpPr>
        <p:spPr bwMode="auto">
          <a:xfrm>
            <a:off x="4592608" y="3005569"/>
            <a:ext cx="911845" cy="49050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26BB23B-0CCC-B6D9-1AA0-594F52B1D352}"/>
              </a:ext>
            </a:extLst>
          </p:cNvPr>
          <p:cNvSpPr/>
          <p:nvPr/>
        </p:nvSpPr>
        <p:spPr bwMode="auto">
          <a:xfrm>
            <a:off x="4732060" y="3325383"/>
            <a:ext cx="632941" cy="140668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F7978BF-4177-D974-8306-95527223D2A3}"/>
              </a:ext>
            </a:extLst>
          </p:cNvPr>
          <p:cNvSpPr/>
          <p:nvPr/>
        </p:nvSpPr>
        <p:spPr bwMode="auto">
          <a:xfrm>
            <a:off x="4732060" y="2715991"/>
            <a:ext cx="632941" cy="140668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9B95C7C-FA7D-3CCB-C04D-6C03932506CF}"/>
              </a:ext>
            </a:extLst>
          </p:cNvPr>
          <p:cNvSpPr txBox="1"/>
          <p:nvPr/>
        </p:nvSpPr>
        <p:spPr>
          <a:xfrm>
            <a:off x="4744846" y="2747853"/>
            <a:ext cx="60736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>
                <a:solidFill>
                  <a:schemeClr val="bg1"/>
                </a:solidFill>
              </a:rPr>
              <a:t>ERP System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BA8706E-6000-09E9-FFB7-FFBB3A2512EC}"/>
              </a:ext>
            </a:extLst>
          </p:cNvPr>
          <p:cNvSpPr txBox="1"/>
          <p:nvPr/>
        </p:nvSpPr>
        <p:spPr>
          <a:xfrm>
            <a:off x="4744846" y="3357245"/>
            <a:ext cx="60736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>
                <a:solidFill>
                  <a:schemeClr val="bg1"/>
                </a:solidFill>
              </a:rPr>
              <a:t>HR System</a:t>
            </a:r>
          </a:p>
        </p:txBody>
      </p:sp>
      <p:cxnSp>
        <p:nvCxnSpPr>
          <p:cNvPr id="83" name="Connector: Elbow 82">
            <a:extLst>
              <a:ext uri="{FF2B5EF4-FFF2-40B4-BE49-F238E27FC236}">
                <a16:creationId xmlns:a16="http://schemas.microsoft.com/office/drawing/2014/main" id="{6E75537C-EE14-935A-CD21-187748949751}"/>
              </a:ext>
            </a:extLst>
          </p:cNvPr>
          <p:cNvCxnSpPr>
            <a:cxnSpLocks/>
            <a:stCxn id="69" idx="3"/>
          </p:cNvCxnSpPr>
          <p:nvPr/>
        </p:nvCxnSpPr>
        <p:spPr>
          <a:xfrm>
            <a:off x="5504453" y="2638161"/>
            <a:ext cx="1678046" cy="576531"/>
          </a:xfrm>
          <a:prstGeom prst="bentConnector2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3FFFA436-04EA-A7AC-27D8-5ECD94165B52}"/>
              </a:ext>
            </a:extLst>
          </p:cNvPr>
          <p:cNvSpPr txBox="1"/>
          <p:nvPr/>
        </p:nvSpPr>
        <p:spPr>
          <a:xfrm>
            <a:off x="5949580" y="2517874"/>
            <a:ext cx="1080490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1a. Periodically syncs inventory details</a:t>
            </a:r>
          </a:p>
        </p:txBody>
      </p:sp>
      <p:cxnSp>
        <p:nvCxnSpPr>
          <p:cNvPr id="85" name="Connector: Elbow 84">
            <a:extLst>
              <a:ext uri="{FF2B5EF4-FFF2-40B4-BE49-F238E27FC236}">
                <a16:creationId xmlns:a16="http://schemas.microsoft.com/office/drawing/2014/main" id="{78DE75E2-6405-B96C-D3CC-C81A13763B7D}"/>
              </a:ext>
            </a:extLst>
          </p:cNvPr>
          <p:cNvCxnSpPr>
            <a:cxnSpLocks/>
            <a:stCxn id="70" idx="3"/>
          </p:cNvCxnSpPr>
          <p:nvPr/>
        </p:nvCxnSpPr>
        <p:spPr>
          <a:xfrm flipV="1">
            <a:off x="5504453" y="3214692"/>
            <a:ext cx="1678046" cy="36128"/>
          </a:xfrm>
          <a:prstGeom prst="bentConnector4">
            <a:avLst>
              <a:gd name="adj1" fmla="val 11181"/>
              <a:gd name="adj2" fmla="val 1071000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A4EE9E8F-D967-DF2D-4B74-D57E707E14A9}"/>
              </a:ext>
            </a:extLst>
          </p:cNvPr>
          <p:cNvSpPr txBox="1"/>
          <p:nvPr/>
        </p:nvSpPr>
        <p:spPr>
          <a:xfrm>
            <a:off x="5955968" y="2740748"/>
            <a:ext cx="1080490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1b. Periodically syncs workforce details</a:t>
            </a:r>
          </a:p>
        </p:txBody>
      </p:sp>
      <p:cxnSp>
        <p:nvCxnSpPr>
          <p:cNvPr id="91" name="Connector: Elbow 90">
            <a:extLst>
              <a:ext uri="{FF2B5EF4-FFF2-40B4-BE49-F238E27FC236}">
                <a16:creationId xmlns:a16="http://schemas.microsoft.com/office/drawing/2014/main" id="{F87D754E-63D2-F848-63E3-6C830CC65B1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297566" y="2915043"/>
            <a:ext cx="28836" cy="1273613"/>
          </a:xfrm>
          <a:prstGeom prst="bentConnector2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519D6873-3F16-3E3E-D6B9-8EDAF60BBA6A}"/>
              </a:ext>
            </a:extLst>
          </p:cNvPr>
          <p:cNvSpPr txBox="1"/>
          <p:nvPr/>
        </p:nvSpPr>
        <p:spPr>
          <a:xfrm>
            <a:off x="7319259" y="3311778"/>
            <a:ext cx="51007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2. Inventory and Shifts are pushed</a:t>
            </a:r>
          </a:p>
        </p:txBody>
      </p:sp>
      <p:cxnSp>
        <p:nvCxnSpPr>
          <p:cNvPr id="101" name="Connector: Elbow 100">
            <a:extLst>
              <a:ext uri="{FF2B5EF4-FFF2-40B4-BE49-F238E27FC236}">
                <a16:creationId xmlns:a16="http://schemas.microsoft.com/office/drawing/2014/main" id="{12937CE6-4C09-951C-2BD9-8EA4107D4DBE}"/>
              </a:ext>
            </a:extLst>
          </p:cNvPr>
          <p:cNvCxnSpPr>
            <a:cxnSpLocks/>
            <a:stCxn id="47" idx="1"/>
          </p:cNvCxnSpPr>
          <p:nvPr/>
        </p:nvCxnSpPr>
        <p:spPr>
          <a:xfrm rot="10800000" flipV="1">
            <a:off x="7283933" y="2415700"/>
            <a:ext cx="746596" cy="637137"/>
          </a:xfrm>
          <a:prstGeom prst="bentConnector3">
            <a:avLst>
              <a:gd name="adj1" fmla="val 100338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5A77BB4A-CE81-A02C-4435-45D5E1A7623B}"/>
              </a:ext>
            </a:extLst>
          </p:cNvPr>
          <p:cNvSpPr txBox="1"/>
          <p:nvPr/>
        </p:nvSpPr>
        <p:spPr>
          <a:xfrm>
            <a:off x="7262099" y="2302780"/>
            <a:ext cx="790264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4a. Invokes action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FC6DF9F5-A62D-C18D-0C85-7F841024B05F}"/>
              </a:ext>
            </a:extLst>
          </p:cNvPr>
          <p:cNvSpPr txBox="1"/>
          <p:nvPr/>
        </p:nvSpPr>
        <p:spPr>
          <a:xfrm>
            <a:off x="6824215" y="3584747"/>
            <a:ext cx="99680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5a. Pulls skills, estimated effort, workforce availability based on the production plan</a:t>
            </a:r>
          </a:p>
        </p:txBody>
      </p:sp>
      <p:sp>
        <p:nvSpPr>
          <p:cNvPr id="110" name="Left Brace 109">
            <a:extLst>
              <a:ext uri="{FF2B5EF4-FFF2-40B4-BE49-F238E27FC236}">
                <a16:creationId xmlns:a16="http://schemas.microsoft.com/office/drawing/2014/main" id="{D3535125-E629-705F-3833-113E210A2D5C}"/>
              </a:ext>
            </a:extLst>
          </p:cNvPr>
          <p:cNvSpPr/>
          <p:nvPr/>
        </p:nvSpPr>
        <p:spPr>
          <a:xfrm>
            <a:off x="7410217" y="4050060"/>
            <a:ext cx="71051" cy="208477"/>
          </a:xfrm>
          <a:prstGeom prst="leftBrace">
            <a:avLst/>
          </a:prstGeom>
          <a:ln>
            <a:solidFill>
              <a:schemeClr val="tx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1" name="Connector: Elbow 110">
            <a:extLst>
              <a:ext uri="{FF2B5EF4-FFF2-40B4-BE49-F238E27FC236}">
                <a16:creationId xmlns:a16="http://schemas.microsoft.com/office/drawing/2014/main" id="{12F791A2-ED92-B639-7FAF-04288657D53E}"/>
              </a:ext>
            </a:extLst>
          </p:cNvPr>
          <p:cNvCxnSpPr>
            <a:cxnSpLocks/>
            <a:stCxn id="45" idx="2"/>
            <a:endCxn id="110" idx="1"/>
          </p:cNvCxnSpPr>
          <p:nvPr/>
        </p:nvCxnSpPr>
        <p:spPr>
          <a:xfrm rot="16200000" flipH="1">
            <a:off x="6853076" y="3597157"/>
            <a:ext cx="383859" cy="730424"/>
          </a:xfrm>
          <a:prstGeom prst="bentConnector2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A01EF503-78C7-4CF7-1CA6-473CB5D21B6B}"/>
              </a:ext>
            </a:extLst>
          </p:cNvPr>
          <p:cNvSpPr txBox="1"/>
          <p:nvPr/>
        </p:nvSpPr>
        <p:spPr>
          <a:xfrm>
            <a:off x="6660464" y="3969653"/>
            <a:ext cx="73042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6. Generates smart scheduling plan</a:t>
            </a:r>
          </a:p>
        </p:txBody>
      </p:sp>
      <p:cxnSp>
        <p:nvCxnSpPr>
          <p:cNvPr id="116" name="Connector: Elbow 115">
            <a:extLst>
              <a:ext uri="{FF2B5EF4-FFF2-40B4-BE49-F238E27FC236}">
                <a16:creationId xmlns:a16="http://schemas.microsoft.com/office/drawing/2014/main" id="{E340D393-579C-B37E-DCCE-7A588E928B10}"/>
              </a:ext>
            </a:extLst>
          </p:cNvPr>
          <p:cNvCxnSpPr>
            <a:cxnSpLocks/>
          </p:cNvCxnSpPr>
          <p:nvPr/>
        </p:nvCxnSpPr>
        <p:spPr>
          <a:xfrm flipV="1">
            <a:off x="7464926" y="3546242"/>
            <a:ext cx="2759110" cy="526764"/>
          </a:xfrm>
          <a:prstGeom prst="bentConnector2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57FBCBF6-E5C0-7938-86D3-3F00C9AAEA3B}"/>
              </a:ext>
            </a:extLst>
          </p:cNvPr>
          <p:cNvSpPr txBox="1"/>
          <p:nvPr/>
        </p:nvSpPr>
        <p:spPr>
          <a:xfrm>
            <a:off x="8948649" y="3949723"/>
            <a:ext cx="1246742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7a. Confidence &gt;= 0.8, auto publish</a:t>
            </a:r>
          </a:p>
        </p:txBody>
      </p:sp>
      <p:cxnSp>
        <p:nvCxnSpPr>
          <p:cNvPr id="119" name="Connector: Elbow 118">
            <a:extLst>
              <a:ext uri="{FF2B5EF4-FFF2-40B4-BE49-F238E27FC236}">
                <a16:creationId xmlns:a16="http://schemas.microsoft.com/office/drawing/2014/main" id="{F75224AA-8F33-FBF6-DAEA-9A50CAF7990D}"/>
              </a:ext>
            </a:extLst>
          </p:cNvPr>
          <p:cNvCxnSpPr>
            <a:cxnSpLocks/>
          </p:cNvCxnSpPr>
          <p:nvPr/>
        </p:nvCxnSpPr>
        <p:spPr>
          <a:xfrm flipV="1">
            <a:off x="7457725" y="3785010"/>
            <a:ext cx="3737638" cy="444884"/>
          </a:xfrm>
          <a:prstGeom prst="bentConnector3">
            <a:avLst>
              <a:gd name="adj1" fmla="val 93642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E58112E7-816B-7917-B6FB-ACDBD7DE609E}"/>
              </a:ext>
            </a:extLst>
          </p:cNvPr>
          <p:cNvSpPr txBox="1"/>
          <p:nvPr/>
        </p:nvSpPr>
        <p:spPr>
          <a:xfrm>
            <a:off x="8456311" y="4126191"/>
            <a:ext cx="173907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7b. Confidence &lt;0.8, manual review</a:t>
            </a:r>
          </a:p>
        </p:txBody>
      </p:sp>
      <p:cxnSp>
        <p:nvCxnSpPr>
          <p:cNvPr id="128" name="Connector: Elbow 127">
            <a:extLst>
              <a:ext uri="{FF2B5EF4-FFF2-40B4-BE49-F238E27FC236}">
                <a16:creationId xmlns:a16="http://schemas.microsoft.com/office/drawing/2014/main" id="{BFC986AB-F968-0053-57D6-49A684759726}"/>
              </a:ext>
            </a:extLst>
          </p:cNvPr>
          <p:cNvCxnSpPr>
            <a:cxnSpLocks/>
            <a:stCxn id="24" idx="2"/>
            <a:endCxn id="61" idx="2"/>
          </p:cNvCxnSpPr>
          <p:nvPr/>
        </p:nvCxnSpPr>
        <p:spPr>
          <a:xfrm rot="5400000" flipH="1" flipV="1">
            <a:off x="8711016" y="1906581"/>
            <a:ext cx="188805" cy="5571007"/>
          </a:xfrm>
          <a:prstGeom prst="bentConnector3">
            <a:avLst>
              <a:gd name="adj1" fmla="val -219801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52C8552B-46F3-355E-6931-95474A5DAC7C}"/>
              </a:ext>
            </a:extLst>
          </p:cNvPr>
          <p:cNvSpPr txBox="1"/>
          <p:nvPr/>
        </p:nvSpPr>
        <p:spPr>
          <a:xfrm>
            <a:off x="8091135" y="5093006"/>
            <a:ext cx="2002135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9b. Logged entries are reviewed</a:t>
            </a:r>
          </a:p>
        </p:txBody>
      </p:sp>
      <p:cxnSp>
        <p:nvCxnSpPr>
          <p:cNvPr id="130" name="Connector: Elbow 129">
            <a:extLst>
              <a:ext uri="{FF2B5EF4-FFF2-40B4-BE49-F238E27FC236}">
                <a16:creationId xmlns:a16="http://schemas.microsoft.com/office/drawing/2014/main" id="{851EB207-DF83-1C0B-9B77-87D9B38CD8F4}"/>
              </a:ext>
            </a:extLst>
          </p:cNvPr>
          <p:cNvCxnSpPr>
            <a:cxnSpLocks/>
          </p:cNvCxnSpPr>
          <p:nvPr/>
        </p:nvCxnSpPr>
        <p:spPr>
          <a:xfrm rot="10800000">
            <a:off x="8627052" y="2269799"/>
            <a:ext cx="2568313" cy="194240"/>
          </a:xfrm>
          <a:prstGeom prst="bentConnector3">
            <a:avLst>
              <a:gd name="adj1" fmla="val -191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82F91BE3-65DC-618F-0173-D387D2010DFB}"/>
              </a:ext>
            </a:extLst>
          </p:cNvPr>
          <p:cNvSpPr txBox="1"/>
          <p:nvPr/>
        </p:nvSpPr>
        <p:spPr>
          <a:xfrm>
            <a:off x="8725476" y="2153387"/>
            <a:ext cx="2127222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9c. Updates the instructions and prompts and set the confidence threshold </a:t>
            </a:r>
          </a:p>
        </p:txBody>
      </p:sp>
      <p:pic>
        <p:nvPicPr>
          <p:cNvPr id="132" name="Graphic 131">
            <a:extLst>
              <a:ext uri="{FF2B5EF4-FFF2-40B4-BE49-F238E27FC236}">
                <a16:creationId xmlns:a16="http://schemas.microsoft.com/office/drawing/2014/main" id="{783499D7-BB69-C65E-8B1A-02FABE9F1D3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768361" y="2426300"/>
            <a:ext cx="521300" cy="256302"/>
          </a:xfrm>
          <a:prstGeom prst="rect">
            <a:avLst/>
          </a:prstGeom>
        </p:spPr>
      </p:pic>
      <p:pic>
        <p:nvPicPr>
          <p:cNvPr id="133" name="Picture 132" descr="A blue and orange logo">
            <a:extLst>
              <a:ext uri="{FF2B5EF4-FFF2-40B4-BE49-F238E27FC236}">
                <a16:creationId xmlns:a16="http://schemas.microsoft.com/office/drawing/2014/main" id="{7CBAB923-130F-2089-4E88-C377667850B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516" y="3036121"/>
            <a:ext cx="225778" cy="268241"/>
          </a:xfrm>
          <a:prstGeom prst="rect">
            <a:avLst/>
          </a:prstGeom>
        </p:spPr>
      </p:pic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00B430FC-4ED4-C398-7620-D79C73F183FF}"/>
              </a:ext>
            </a:extLst>
          </p:cNvPr>
          <p:cNvCxnSpPr>
            <a:cxnSpLocks/>
          </p:cNvCxnSpPr>
          <p:nvPr/>
        </p:nvCxnSpPr>
        <p:spPr>
          <a:xfrm>
            <a:off x="5929834" y="2273487"/>
            <a:ext cx="102882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>
            <a:extLst>
              <a:ext uri="{FF2B5EF4-FFF2-40B4-BE49-F238E27FC236}">
                <a16:creationId xmlns:a16="http://schemas.microsoft.com/office/drawing/2014/main" id="{44584B7D-0EDC-507F-4DE0-092F94A02CE1}"/>
              </a:ext>
            </a:extLst>
          </p:cNvPr>
          <p:cNvSpPr txBox="1"/>
          <p:nvPr/>
        </p:nvSpPr>
        <p:spPr>
          <a:xfrm>
            <a:off x="6146366" y="2175726"/>
            <a:ext cx="59956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err="1"/>
              <a:t>schedule_confidence</a:t>
            </a:r>
            <a:endParaRPr lang="en-US" sz="500"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E93B5666-BD6A-662A-6799-6A32D71B0E54}"/>
              </a:ext>
            </a:extLst>
          </p:cNvPr>
          <p:cNvSpPr txBox="1"/>
          <p:nvPr/>
        </p:nvSpPr>
        <p:spPr>
          <a:xfrm>
            <a:off x="6769401" y="2138249"/>
            <a:ext cx="259394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High Risk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D2B50F11-7EC5-C578-8B73-F46BAF877A53}"/>
              </a:ext>
            </a:extLst>
          </p:cNvPr>
          <p:cNvSpPr txBox="1"/>
          <p:nvPr/>
        </p:nvSpPr>
        <p:spPr>
          <a:xfrm>
            <a:off x="5874410" y="2138249"/>
            <a:ext cx="259394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Low Risk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A2E1A559-D0B4-76D7-2F3B-6EE57E9D8A10}"/>
              </a:ext>
            </a:extLst>
          </p:cNvPr>
          <p:cNvSpPr txBox="1"/>
          <p:nvPr/>
        </p:nvSpPr>
        <p:spPr>
          <a:xfrm>
            <a:off x="5981248" y="2336659"/>
            <a:ext cx="4571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0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6320E269-F234-D373-92DF-09119EAEAECA}"/>
              </a:ext>
            </a:extLst>
          </p:cNvPr>
          <p:cNvSpPr txBox="1"/>
          <p:nvPr/>
        </p:nvSpPr>
        <p:spPr>
          <a:xfrm>
            <a:off x="6876239" y="2336659"/>
            <a:ext cx="4571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1</a:t>
            </a:r>
          </a:p>
        </p:txBody>
      </p:sp>
      <p:pic>
        <p:nvPicPr>
          <p:cNvPr id="143" name="Picture 142" descr="A blue rectangle with white text">
            <a:extLst>
              <a:ext uri="{FF2B5EF4-FFF2-40B4-BE49-F238E27FC236}">
                <a16:creationId xmlns:a16="http://schemas.microsoft.com/office/drawing/2014/main" id="{844501F1-BB69-CEFF-E90D-84A55EFDEA9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34" y="3457526"/>
            <a:ext cx="114530" cy="79905"/>
          </a:xfrm>
          <a:prstGeom prst="rect">
            <a:avLst/>
          </a:prstGeom>
        </p:spPr>
      </p:pic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EF7A5292-3B55-B648-F74D-51ED89404D1C}"/>
              </a:ext>
            </a:extLst>
          </p:cNvPr>
          <p:cNvCxnSpPr>
            <a:cxnSpLocks/>
          </p:cNvCxnSpPr>
          <p:nvPr/>
        </p:nvCxnSpPr>
        <p:spPr>
          <a:xfrm flipH="1">
            <a:off x="10446474" y="3232033"/>
            <a:ext cx="748890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>
            <a:extLst>
              <a:ext uri="{FF2B5EF4-FFF2-40B4-BE49-F238E27FC236}">
                <a16:creationId xmlns:a16="http://schemas.microsoft.com/office/drawing/2014/main" id="{84C4C546-09FB-F4E8-723A-053DD2586E3B}"/>
              </a:ext>
            </a:extLst>
          </p:cNvPr>
          <p:cNvSpPr txBox="1"/>
          <p:nvPr/>
        </p:nvSpPr>
        <p:spPr>
          <a:xfrm>
            <a:off x="10334064" y="3009823"/>
            <a:ext cx="87640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3a. Asks to prepare shift for a certain production plan</a:t>
            </a:r>
          </a:p>
        </p:txBody>
      </p:sp>
      <p:cxnSp>
        <p:nvCxnSpPr>
          <p:cNvPr id="151" name="Connector: Elbow 150">
            <a:extLst>
              <a:ext uri="{FF2B5EF4-FFF2-40B4-BE49-F238E27FC236}">
                <a16:creationId xmlns:a16="http://schemas.microsoft.com/office/drawing/2014/main" id="{29EDDE4D-D6FF-D206-4B64-053DAD42AA02}"/>
              </a:ext>
            </a:extLst>
          </p:cNvPr>
          <p:cNvCxnSpPr>
            <a:cxnSpLocks/>
            <a:stCxn id="60" idx="1"/>
            <a:endCxn id="47" idx="3"/>
          </p:cNvCxnSpPr>
          <p:nvPr/>
        </p:nvCxnSpPr>
        <p:spPr>
          <a:xfrm rot="10800000">
            <a:off x="8632287" y="2415702"/>
            <a:ext cx="1054052" cy="1016801"/>
          </a:xfrm>
          <a:prstGeom prst="bentConnector3">
            <a:avLst>
              <a:gd name="adj1" fmla="val 23620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>
            <a:extLst>
              <a:ext uri="{FF2B5EF4-FFF2-40B4-BE49-F238E27FC236}">
                <a16:creationId xmlns:a16="http://schemas.microsoft.com/office/drawing/2014/main" id="{44DE2E38-215B-7603-0079-5F964DCCFC7F}"/>
              </a:ext>
            </a:extLst>
          </p:cNvPr>
          <p:cNvSpPr txBox="1"/>
          <p:nvPr/>
        </p:nvSpPr>
        <p:spPr>
          <a:xfrm>
            <a:off x="8565422" y="2507874"/>
            <a:ext cx="87640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3b. Forwards the query</a:t>
            </a:r>
          </a:p>
        </p:txBody>
      </p:sp>
      <p:cxnSp>
        <p:nvCxnSpPr>
          <p:cNvPr id="158" name="Connector: Elbow 157">
            <a:extLst>
              <a:ext uri="{FF2B5EF4-FFF2-40B4-BE49-F238E27FC236}">
                <a16:creationId xmlns:a16="http://schemas.microsoft.com/office/drawing/2014/main" id="{7BD68560-A9B0-8C0F-9816-8B0AA19A27C6}"/>
              </a:ext>
            </a:extLst>
          </p:cNvPr>
          <p:cNvCxnSpPr>
            <a:cxnSpLocks/>
            <a:stCxn id="57" idx="2"/>
            <a:endCxn id="45" idx="3"/>
          </p:cNvCxnSpPr>
          <p:nvPr/>
        </p:nvCxnSpPr>
        <p:spPr>
          <a:xfrm rot="5400000" flipH="1">
            <a:off x="7430403" y="3019830"/>
            <a:ext cx="51618" cy="1325358"/>
          </a:xfrm>
          <a:prstGeom prst="bentConnector4">
            <a:avLst>
              <a:gd name="adj1" fmla="val -257482"/>
              <a:gd name="adj2" fmla="val 99603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1D3A1DEA-6AF5-5EDB-BE1B-ABD0F4AE24C6}"/>
              </a:ext>
            </a:extLst>
          </p:cNvPr>
          <p:cNvCxnSpPr>
            <a:cxnSpLocks/>
            <a:stCxn id="61" idx="1"/>
          </p:cNvCxnSpPr>
          <p:nvPr/>
        </p:nvCxnSpPr>
        <p:spPr>
          <a:xfrm flipH="1" flipV="1">
            <a:off x="10455706" y="3520569"/>
            <a:ext cx="739658" cy="10292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>
            <a:extLst>
              <a:ext uri="{FF2B5EF4-FFF2-40B4-BE49-F238E27FC236}">
                <a16:creationId xmlns:a16="http://schemas.microsoft.com/office/drawing/2014/main" id="{6D2EAD3B-226C-E855-1949-7F02D6CC0B49}"/>
              </a:ext>
            </a:extLst>
          </p:cNvPr>
          <p:cNvSpPr txBox="1"/>
          <p:nvPr/>
        </p:nvSpPr>
        <p:spPr>
          <a:xfrm>
            <a:off x="10478001" y="3318773"/>
            <a:ext cx="68036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8. Shifts are published post review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5E3C4821-1076-32A6-6E7F-8BD1BD46535E}"/>
              </a:ext>
            </a:extLst>
          </p:cNvPr>
          <p:cNvSpPr txBox="1"/>
          <p:nvPr/>
        </p:nvSpPr>
        <p:spPr>
          <a:xfrm>
            <a:off x="5694175" y="3504218"/>
            <a:ext cx="64990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500"/>
            </a:lvl1pPr>
          </a:lstStyle>
          <a:p>
            <a:r>
              <a:rPr lang="en-US"/>
              <a:t>5b. Generates a brief rationale for shift requirements and lists key properties.</a:t>
            </a: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A90335C1-259C-B3F7-24E7-FA837FCC44DE}"/>
              </a:ext>
            </a:extLst>
          </p:cNvPr>
          <p:cNvCxnSpPr>
            <a:cxnSpLocks/>
            <a:endCxn id="45" idx="1"/>
          </p:cNvCxnSpPr>
          <p:nvPr/>
        </p:nvCxnSpPr>
        <p:spPr>
          <a:xfrm rot="10800000" flipV="1">
            <a:off x="6566053" y="3328432"/>
            <a:ext cx="12700" cy="328268"/>
          </a:xfrm>
          <a:prstGeom prst="bentConnector3">
            <a:avLst>
              <a:gd name="adj1" fmla="val 1484850"/>
            </a:avLst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75A396FB-1845-AA9C-D94E-F720854327F5}"/>
              </a:ext>
            </a:extLst>
          </p:cNvPr>
          <p:cNvSpPr/>
          <p:nvPr/>
        </p:nvSpPr>
        <p:spPr bwMode="auto">
          <a:xfrm>
            <a:off x="4531771" y="3847144"/>
            <a:ext cx="1077121" cy="2462144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69709A0F-5B57-91EC-5621-691A44F5B1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588634" y="4804689"/>
            <a:ext cx="227480" cy="22748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B4DC3F92-4535-DA2E-3451-B7CCF24BD1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88634" y="4211993"/>
            <a:ext cx="227480" cy="22748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DA22E1B1-6B18-84BE-0687-6D98C8A25DD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4588634" y="3915644"/>
            <a:ext cx="227481" cy="227481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3F427DF7-0111-9E43-F114-3F16297881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75924" y="5422805"/>
            <a:ext cx="252900" cy="22748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9712C2E8-AA0A-E6D2-AC52-5DDD4BB6CD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88634" y="5719152"/>
            <a:ext cx="227480" cy="22748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6AD460C-DAB0-98C2-B612-6B70AF817E07}"/>
              </a:ext>
            </a:extLst>
          </p:cNvPr>
          <p:cNvSpPr txBox="1"/>
          <p:nvPr/>
        </p:nvSpPr>
        <p:spPr>
          <a:xfrm>
            <a:off x="4920503" y="3990912"/>
            <a:ext cx="62236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D365 Customer Portal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72115C-8DED-5990-2BE9-CD155CB3FAC0}"/>
              </a:ext>
            </a:extLst>
          </p:cNvPr>
          <p:cNvSpPr txBox="1"/>
          <p:nvPr/>
        </p:nvSpPr>
        <p:spPr>
          <a:xfrm>
            <a:off x="5089462" y="4287261"/>
            <a:ext cx="28445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Dataverse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165318D-CA08-4EBE-E0C8-8C36CE960847}"/>
              </a:ext>
            </a:extLst>
          </p:cNvPr>
          <p:cNvSpPr txBox="1"/>
          <p:nvPr/>
        </p:nvSpPr>
        <p:spPr>
          <a:xfrm>
            <a:off x="4931390" y="4879433"/>
            <a:ext cx="600594" cy="77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Copilot Studio Agent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EBF9331-874D-F9F5-47E1-5B9FC63B72DD}"/>
              </a:ext>
            </a:extLst>
          </p:cNvPr>
          <p:cNvSpPr txBox="1"/>
          <p:nvPr/>
        </p:nvSpPr>
        <p:spPr>
          <a:xfrm>
            <a:off x="4867134" y="5497549"/>
            <a:ext cx="729106" cy="77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Copilot Studio Kit - Extend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6E1CAF0-7156-1BB1-65DE-46EFC0355855}"/>
              </a:ext>
            </a:extLst>
          </p:cNvPr>
          <p:cNvSpPr txBox="1"/>
          <p:nvPr/>
        </p:nvSpPr>
        <p:spPr>
          <a:xfrm>
            <a:off x="4983559" y="5793896"/>
            <a:ext cx="496256" cy="77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Flow / Connector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7747926-472A-22EC-EB20-1F84DBAE82B5}"/>
              </a:ext>
            </a:extLst>
          </p:cNvPr>
          <p:cNvSpPr txBox="1"/>
          <p:nvPr/>
        </p:nvSpPr>
        <p:spPr>
          <a:xfrm>
            <a:off x="4704473" y="3693822"/>
            <a:ext cx="7735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b="1"/>
              <a:t>LEGEND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F1AD5BDF-92F8-D878-47B4-7F2B8F3BA8B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575924" y="5101037"/>
            <a:ext cx="252900" cy="25290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FF04CDF6-91FF-67CE-B0FA-5A4BF5F3FCF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588634" y="4508341"/>
            <a:ext cx="227480" cy="22748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0D3DF84-C3F5-D4BA-5AF0-882CC9DA20FB}"/>
              </a:ext>
            </a:extLst>
          </p:cNvPr>
          <p:cNvSpPr txBox="1"/>
          <p:nvPr/>
        </p:nvSpPr>
        <p:spPr>
          <a:xfrm>
            <a:off x="5077392" y="4583609"/>
            <a:ext cx="308590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SharePoint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242CEED-C0F2-3DD7-B9F5-5349814CDD3D}"/>
              </a:ext>
            </a:extLst>
          </p:cNvPr>
          <p:cNvSpPr txBox="1"/>
          <p:nvPr/>
        </p:nvSpPr>
        <p:spPr>
          <a:xfrm>
            <a:off x="5055197" y="5189015"/>
            <a:ext cx="35298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App Insights</a:t>
            </a: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5AD22F5E-0EEB-23E4-AC52-E853D4E3BBF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588634" y="6015499"/>
            <a:ext cx="227480" cy="22748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DA86CEB3-A69C-DBCF-4A00-53465CD8C2B0}"/>
              </a:ext>
            </a:extLst>
          </p:cNvPr>
          <p:cNvSpPr txBox="1"/>
          <p:nvPr/>
        </p:nvSpPr>
        <p:spPr>
          <a:xfrm>
            <a:off x="4983559" y="6090243"/>
            <a:ext cx="496256" cy="77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MS Teams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5A354D5-6ED1-11AC-C952-D3B713A6DBAD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6537115" y="3166403"/>
            <a:ext cx="285357" cy="28535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F89439F6-A071-E72C-BAF2-22C916F5A70C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6980496" y="3168562"/>
            <a:ext cx="281039" cy="281039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77423646-921E-5BE2-87DE-F192F714BBC2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6140217" y="3194781"/>
            <a:ext cx="228600" cy="2286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D8987E0F-2F52-C1A9-10E0-7906815C66CC}"/>
              </a:ext>
            </a:extLst>
          </p:cNvPr>
          <p:cNvSpPr txBox="1"/>
          <p:nvPr/>
        </p:nvSpPr>
        <p:spPr>
          <a:xfrm>
            <a:off x="6127003" y="3426255"/>
            <a:ext cx="24644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dirty="0"/>
              <a:t>Rest API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2FECDF9-369C-265A-ECD8-51E95672E143}"/>
              </a:ext>
            </a:extLst>
          </p:cNvPr>
          <p:cNvSpPr txBox="1"/>
          <p:nvPr/>
        </p:nvSpPr>
        <p:spPr>
          <a:xfrm>
            <a:off x="6556570" y="3426255"/>
            <a:ext cx="24644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dirty="0"/>
              <a:t>Prompts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9CC3225-2C94-ACA7-297A-D44C4E37E7E1}"/>
              </a:ext>
            </a:extLst>
          </p:cNvPr>
          <p:cNvSpPr txBox="1"/>
          <p:nvPr/>
        </p:nvSpPr>
        <p:spPr>
          <a:xfrm>
            <a:off x="6965273" y="3426255"/>
            <a:ext cx="311484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dirty="0"/>
              <a:t>Connector</a:t>
            </a:r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513B296B-A2A4-2318-C587-AE8D89862595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0110296" y="3272465"/>
            <a:ext cx="227480" cy="227480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A42DA569-A216-FD6F-43A2-49ED260AB2A2}"/>
              </a:ext>
            </a:extLst>
          </p:cNvPr>
          <p:cNvSpPr txBox="1"/>
          <p:nvPr/>
        </p:nvSpPr>
        <p:spPr>
          <a:xfrm>
            <a:off x="10130027" y="3476060"/>
            <a:ext cx="18801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dirty="0"/>
              <a:t>Shifts</a:t>
            </a:r>
          </a:p>
        </p:txBody>
      </p:sp>
    </p:spTree>
    <p:extLst>
      <p:ext uri="{BB962C8B-B14F-4D97-AF65-F5344CB8AC3E}">
        <p14:creationId xmlns:p14="http://schemas.microsoft.com/office/powerpoint/2010/main" val="372906898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icrosoft 365 Copilot Template">
  <a:themeElements>
    <a:clrScheme name="Microsoft 365 Copilot">
      <a:dk1>
        <a:srgbClr val="091F2C"/>
      </a:dk1>
      <a:lt1>
        <a:srgbClr val="FFFFFF"/>
      </a:lt1>
      <a:dk2>
        <a:srgbClr val="000000"/>
      </a:dk2>
      <a:lt2>
        <a:srgbClr val="FFF8F5"/>
      </a:lt2>
      <a:accent1>
        <a:srgbClr val="0078D4"/>
      </a:accent1>
      <a:accent2>
        <a:srgbClr val="C03BC4"/>
      </a:accent2>
      <a:accent3>
        <a:srgbClr val="FFA38B"/>
      </a:accent3>
      <a:accent4>
        <a:srgbClr val="8661C5"/>
      </a:accent4>
      <a:accent5>
        <a:srgbClr val="8DC8E8"/>
      </a:accent5>
      <a:accent6>
        <a:srgbClr val="FF5C39"/>
      </a:accent6>
      <a:hlink>
        <a:srgbClr val="0078D4"/>
      </a:hlink>
      <a:folHlink>
        <a:srgbClr val="C03BC4"/>
      </a:folHlink>
    </a:clrScheme>
    <a:fontScheme name="FantasyxMSFT">
      <a:majorFont>
        <a:latin typeface="Segoe Sans Display Semibold"/>
        <a:ea typeface=""/>
        <a:cs typeface=""/>
      </a:majorFont>
      <a:minorFont>
        <a:latin typeface="Segoe Sans Display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>
            <a:solidFill>
              <a:schemeClr val="bg1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Presentation1" id="{37823CB9-DC0F-DE49-A7F7-325A4228CCF9}" vid="{6CB80000-F9EA-4D40-9817-2B5CD0D7D2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52E84E0A4B594BAE73A92866FC44AB" ma:contentTypeVersion="145" ma:contentTypeDescription="Create a new document." ma:contentTypeScope="" ma:versionID="00ec6f7c76ec4d35dbfc7cefa43f67d0">
  <xsd:schema xmlns:xsd="http://www.w3.org/2001/XMLSchema" xmlns:xs="http://www.w3.org/2001/XMLSchema" xmlns:p="http://schemas.microsoft.com/office/2006/metadata/properties" xmlns:ns2="b89df779-34ae-475b-8f68-1e14ad50874e" xmlns:ns3="ff4aa7a8-f214-4e5b-8210-f35866a47391" targetNamespace="http://schemas.microsoft.com/office/2006/metadata/properties" ma:root="true" ma:fieldsID="2755c834ed210a6a912e148fb00e9474" ns2:_="" ns3:_="">
    <xsd:import namespace="b89df779-34ae-475b-8f68-1e14ad50874e"/>
    <xsd:import namespace="ff4aa7a8-f214-4e5b-8210-f35866a473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9df779-34ae-475b-8f68-1e14ad5087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displayName="Image Tags_0" ma:hidden="true" ma:internalName="lcf76f155ced4ddcb4097134ff3c332f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4aa7a8-f214-4e5b-8210-f35866a4739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8d1e5b3-8759-4616-acc8-1fde5b8fda56}" ma:internalName="TaxCatchAll" ma:showField="CatchAllData" ma:web="ff4aa7a8-f214-4e5b-8210-f35866a473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89df779-34ae-475b-8f68-1e14ad50874e" xsi:nil="true"/>
    <TaxCatchAll xmlns="ff4aa7a8-f214-4e5b-8210-f35866a47391"/>
  </documentManagement>
</p:properties>
</file>

<file path=customXml/itemProps1.xml><?xml version="1.0" encoding="utf-8"?>
<ds:datastoreItem xmlns:ds="http://schemas.openxmlformats.org/officeDocument/2006/customXml" ds:itemID="{428DD623-AE1A-4400-B37C-F419AF410D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9df779-34ae-475b-8f68-1e14ad50874e"/>
    <ds:schemaRef ds:uri="ff4aa7a8-f214-4e5b-8210-f35866a473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90DF3DA-320D-488C-BF31-24B44C3623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C6F198-9363-4676-9C04-E41B5839D1B7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ff4aa7a8-f214-4e5b-8210-f35866a47391"/>
    <ds:schemaRef ds:uri="b89df779-34ae-475b-8f68-1e14ad50874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1085</Words>
  <Application>Microsoft Office PowerPoint</Application>
  <PresentationFormat>Widescreen</PresentationFormat>
  <Paragraphs>143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Aptos</vt:lpstr>
      <vt:lpstr>Aptos SemiBold</vt:lpstr>
      <vt:lpstr>Arial</vt:lpstr>
      <vt:lpstr>Graphik Regular</vt:lpstr>
      <vt:lpstr>Segoe Sans Display</vt:lpstr>
      <vt:lpstr>Segoe Sans Display Semibold</vt:lpstr>
      <vt:lpstr>Segoe UI</vt:lpstr>
      <vt:lpstr>Segoe UI Variable Display</vt:lpstr>
      <vt:lpstr>Wingdings</vt:lpstr>
      <vt:lpstr>Microsoft 365 Copilot Template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Singhal, Akshita</dc:creator>
  <cp:lastModifiedBy>Daryl Schaal</cp:lastModifiedBy>
  <cp:revision>11</cp:revision>
  <dcterms:created xsi:type="dcterms:W3CDTF">2025-06-30T09:04:13Z</dcterms:created>
  <dcterms:modified xsi:type="dcterms:W3CDTF">2025-07-20T19:56:32Z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0x0101002652E84E0A4B594BAE73A92866FC44AB</vt:lpwstr>
  </property>
</Properties>
</file>